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webextensions/webextension1.xml" ContentType="application/vnd.ms-office.webextension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webextensions/webextension2.xml" ContentType="application/vnd.ms-office.webextension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5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330" r:id="rId27"/>
    <p:sldId id="280" r:id="rId28"/>
    <p:sldId id="306" r:id="rId29"/>
    <p:sldId id="282" r:id="rId30"/>
    <p:sldId id="307" r:id="rId31"/>
    <p:sldId id="283" r:id="rId32"/>
    <p:sldId id="284" r:id="rId33"/>
    <p:sldId id="285" r:id="rId34"/>
    <p:sldId id="286" r:id="rId35"/>
    <p:sldId id="287" r:id="rId36"/>
    <p:sldId id="308" r:id="rId37"/>
    <p:sldId id="288" r:id="rId38"/>
    <p:sldId id="289" r:id="rId39"/>
    <p:sldId id="290" r:id="rId40"/>
    <p:sldId id="291" r:id="rId41"/>
    <p:sldId id="292" r:id="rId42"/>
    <p:sldId id="325" r:id="rId43"/>
    <p:sldId id="324" r:id="rId44"/>
    <p:sldId id="326" r:id="rId45"/>
    <p:sldId id="327" r:id="rId46"/>
    <p:sldId id="328" r:id="rId47"/>
    <p:sldId id="294" r:id="rId48"/>
    <p:sldId id="296" r:id="rId49"/>
    <p:sldId id="293" r:id="rId50"/>
    <p:sldId id="295" r:id="rId51"/>
    <p:sldId id="298" r:id="rId52"/>
    <p:sldId id="299" r:id="rId53"/>
    <p:sldId id="300" r:id="rId54"/>
    <p:sldId id="301" r:id="rId55"/>
    <p:sldId id="302" r:id="rId56"/>
    <p:sldId id="297" r:id="rId57"/>
    <p:sldId id="329" r:id="rId58"/>
    <p:sldId id="303" r:id="rId59"/>
    <p:sldId id="30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8"/>
    <p:restoredTop sz="94613"/>
  </p:normalViewPr>
  <p:slideViewPr>
    <p:cSldViewPr snapToGrid="0" snapToObjects="1">
      <p:cViewPr varScale="1">
        <p:scale>
          <a:sx n="137" d="100"/>
          <a:sy n="137" d="100"/>
        </p:scale>
        <p:origin x="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E84EA-B363-FA44-880B-188EA8AAFF52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81AF0-B4E1-BF4D-90DC-B4DB80071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93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Interpolation is a local procedure fitting is a global procedure.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81AF0-B4E1-BF4D-90DC-B4DB800717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13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8C9-76BF-4847-A24D-A49A917BA8C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8C9-76BF-4847-A24D-A49A917BA8C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6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8C9-76BF-4847-A24D-A49A917BA8C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52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8C9-76BF-4847-A24D-A49A917BA8C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44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the error in the trapezoid method (make sense).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81AF0-B4E1-BF4D-90DC-B4DB800717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27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Runge phenomena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81AF0-B4E1-BF4D-90DC-B4DB800717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61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Runge phenomenon is caused by </a:t>
            </a:r>
            <a:r>
              <a:rPr lang="en-US" dirty="0"/>
              <a:t>using a high-degree polynomial to interpolate a function with equally spaced data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81AF0-B4E1-BF4D-90DC-B4DB800717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6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fitting the whole sets of points with a single polynomial, we fit sub-sets with separate </a:t>
            </a:r>
            <a:r>
              <a:rPr lang="en-US" dirty="0" err="1"/>
              <a:t>polinomials</a:t>
            </a:r>
            <a:r>
              <a:rPr lang="en-US" dirty="0"/>
              <a:t> and connect them </a:t>
            </a:r>
            <a:r>
              <a:rPr lang="en-US" dirty="0" err="1"/>
              <a:t>smothely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81AF0-B4E1-BF4D-90DC-B4DB800717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14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Natural splines sets that highest derivative to 0 at end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81AF0-B4E1-BF4D-90DC-B4DB800717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29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Natural splines sets that highest derivative to 0 at end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81AF0-B4E1-BF4D-90DC-B4DB800717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70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8C9-76BF-4847-A24D-A49A917BA8C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24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08C9-76BF-4847-A24D-A49A917BA8C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25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87FD-1C7C-7E45-A244-642F3C819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63199-77AB-C045-984B-5C49A11E3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00DD4-4ECF-8044-AA13-27A79507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B8C6-7967-FC4C-84C0-11203E37F6E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59220-E257-904E-ACE6-110F76810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2030E-7324-0544-BFBB-90D12CB4D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954F-D10F-784B-8CF7-8F7B21CB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1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895B-3B98-684A-8891-3E2786CE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4EA9A7-78D3-C449-9F48-D0494EAE1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30B96-6FB5-7C48-B811-CE20F673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B8C6-7967-FC4C-84C0-11203E37F6E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1CEB1-D936-3543-A616-12DEBED73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D8BBC-CA27-EB48-B6AC-F1F09AFCA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954F-D10F-784B-8CF7-8F7B21CB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93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959DA0-D297-DD43-A310-3358FB269C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49950-EF66-BB48-B462-A3EF95DA7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83F63-ABC1-D74D-93DE-FEEA73CFC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B8C6-7967-FC4C-84C0-11203E37F6E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8C735-301A-754E-BEB1-2EEB2899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BABFB-5E18-FC4F-B611-ED8627B1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954F-D10F-784B-8CF7-8F7B21CB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22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84450-74A4-CB4F-92D3-F39183A4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69A1-B49A-4249-8F59-86037A4B8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93ED6-0E4A-8F49-8681-9F77F8359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B8C6-7967-FC4C-84C0-11203E37F6E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70540-BCC1-8240-BD52-95EAF446D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66C4F-D4D5-0441-AC96-45CD66AA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954F-D10F-784B-8CF7-8F7B21CB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34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3A04-52C0-1149-AE43-2F8D270D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F8B58-3B35-BF44-8166-B5625576C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A0B4E-1DDE-914E-A315-D39BA130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B8C6-7967-FC4C-84C0-11203E37F6E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A5768-FA28-014A-8370-83E13ACC7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1668C-A8A8-8D4A-BD2F-CDBCD768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954F-D10F-784B-8CF7-8F7B21CB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0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A35DB-80FA-7E4B-A7FA-ED02A8A5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A2C44-A240-CF42-A752-E2A86E7A0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8CEC4-A285-F94C-A499-D448D93C8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B8250-C33B-3746-AC21-D53282D1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B8C6-7967-FC4C-84C0-11203E37F6E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1955F0-EC2F-E94D-923E-5227B0E2D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C55B3-E1A3-B942-A829-35F9B8DA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954F-D10F-784B-8CF7-8F7B21CB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82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3F238-7B7B-C844-9377-870378342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3325C-FDBA-8F49-BD46-893CD3D02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DAC56-1098-4F40-8826-5059D8D41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C6FAF2-6BE5-C048-A9EF-A8B1DB204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EE32B-02C1-9D44-BADF-A8FFA1047F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FDDFBB-F8C5-F94F-8A73-11E6C6326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B8C6-7967-FC4C-84C0-11203E37F6E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75B230-CB45-1F4E-ABC0-51F7E6C3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0B571C-6157-1344-B2DE-D6AF0139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954F-D10F-784B-8CF7-8F7B21CB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45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92CC0-8D21-7542-B230-79EF21ED1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999E0-6E73-C243-B5BF-D4859CC6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B8C6-7967-FC4C-84C0-11203E37F6E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6B7F46-FA87-8145-884F-B13C2BF8D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FC3AD-E750-C54E-BB4A-69CE7BCE2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954F-D10F-784B-8CF7-8F7B21CB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17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29C971-2BE5-3B46-98E2-9E33F539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B8C6-7967-FC4C-84C0-11203E37F6E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E10469-078B-F34C-AF53-FC9D0B417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53773-2639-CC45-A32D-E14915696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954F-D10F-784B-8CF7-8F7B21CB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2F3D-44B2-EA43-ADD5-6765C8014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5CE5F-9B92-8E43-A8B3-F2E88CDA0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47C58-5DF1-6748-9918-C10CF7D4F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A984D-3E9E-8F4D-85CB-3A37707E3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B8C6-7967-FC4C-84C0-11203E37F6E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7AEF5A-FA38-574D-9BCC-9D0614B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8CFC9-EC57-3545-9BD4-993CAB7B8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954F-D10F-784B-8CF7-8F7B21CB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32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07B0F-4DF3-174A-B93B-73E6A5A9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6E786A-9220-C049-BD53-973F4925F1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BD888-4194-FA4E-9C19-67ACB8572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601DE-8B66-C548-9DC9-A8E34BB6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B8C6-7967-FC4C-84C0-11203E37F6E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C0AE3-31AF-8C48-ABB5-9B774874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6B9F7-37B3-004B-A872-7B2E26A9E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954F-D10F-784B-8CF7-8F7B21CB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89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AAB465-5325-E942-9B7A-849DDB2F9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51B32-50DA-CF44-A7A4-4F10BBDB7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9C702-6210-F247-82C6-8D765A4A7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BB8C6-7967-FC4C-84C0-11203E37F6E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FF1F6-46EF-BE42-A9B5-66E5C315E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052AE-A82A-B04A-A2F4-962EEDAF1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F954F-D10F-784B-8CF7-8F7B21CB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reyer-research-group.github.io/phy604_fall2021.html" TargetMode="External"/><Relationship Id="rId2" Type="http://schemas.openxmlformats.org/officeDocument/2006/relationships/hyperlink" Target="mailto:omerbr@tauex.tau.ac.i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zingale.github.io/comp_astro_tutorial/intro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chrome-extension://oemmndcbldboiebfnladdacbdfmadadm/https:/people.maths.ox.ac.uk/trefethen/mythspaper.pdf" TargetMode="External"/><Relationship Id="rId2" Type="http://schemas.openxmlformats.org/officeDocument/2006/relationships/hyperlink" Target="https://en.wikipedia.org/wiki/Chebyshev_node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40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2.png"/><Relationship Id="rId5" Type="http://schemas.openxmlformats.org/officeDocument/2006/relationships/image" Target="../media/image360.png"/><Relationship Id="rId10" Type="http://schemas.openxmlformats.org/officeDocument/2006/relationships/image" Target="../media/image41.png"/><Relationship Id="rId4" Type="http://schemas.openxmlformats.org/officeDocument/2006/relationships/image" Target="../media/image41.emf"/><Relationship Id="rId9" Type="http://schemas.openxmlformats.org/officeDocument/2006/relationships/image" Target="../media/image4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41.emf"/><Relationship Id="rId7" Type="http://schemas.openxmlformats.org/officeDocument/2006/relationships/image" Target="../media/image39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10" Type="http://schemas.openxmlformats.org/officeDocument/2006/relationships/image" Target="../media/image42.png"/><Relationship Id="rId4" Type="http://schemas.openxmlformats.org/officeDocument/2006/relationships/image" Target="../media/image360.png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zkd6CLfNNe8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9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0.png"/><Relationship Id="rId9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OgQNXe03lh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chrome-extension://oemmndcbldboiebfnladdacbdfmadadm/https:/people.maths.ox.ac.uk/trefethen/mythspaper.pdf" TargetMode="External"/><Relationship Id="rId2" Type="http://schemas.openxmlformats.org/officeDocument/2006/relationships/hyperlink" Target="https://en.wikipedia.org/wiki/Chebyshev_nod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Root-finding_algorithm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FAB3-D19E-644F-B1B9-8BEA11906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10366"/>
          </a:xfrm>
        </p:spPr>
        <p:txBody>
          <a:bodyPr>
            <a:normAutofit/>
          </a:bodyPr>
          <a:lstStyle/>
          <a:p>
            <a:pPr rtl="1"/>
            <a:r>
              <a:rPr lang="en-US" dirty="0"/>
              <a:t>Lecture 4: Lagrange interpolation </a:t>
            </a:r>
            <a:br>
              <a:rPr lang="he-IL" dirty="0"/>
            </a:br>
            <a:r>
              <a:rPr lang="en-US" dirty="0"/>
              <a:t>splines &amp; root finding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B19E2-C618-EF44-83D4-110939E00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2212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Omer Bromberg</a:t>
            </a:r>
          </a:p>
          <a:p>
            <a:r>
              <a:rPr lang="en-US" dirty="0">
                <a:hlinkClick r:id="rId2"/>
              </a:rPr>
              <a:t>omerbr@tauex.tau.ac.il</a:t>
            </a:r>
            <a:endParaRPr lang="en-US" dirty="0"/>
          </a:p>
          <a:p>
            <a:endParaRPr lang="en-US" dirty="0"/>
          </a:p>
          <a:p>
            <a:r>
              <a:rPr lang="en-US" dirty="0"/>
              <a:t>Winter 2025/6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C8379-B4A2-F042-A818-B71DE9201B2C}"/>
              </a:ext>
            </a:extLst>
          </p:cNvPr>
          <p:cNvSpPr txBox="1"/>
          <p:nvPr/>
        </p:nvSpPr>
        <p:spPr>
          <a:xfrm>
            <a:off x="-71717" y="6550223"/>
            <a:ext cx="4779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Modified from lecture notes by </a:t>
            </a:r>
            <a:r>
              <a:rPr lang="en-US" sz="1400" dirty="0">
                <a:hlinkClick r:id="rId3"/>
              </a:rPr>
              <a:t>Cyrus Dreyer </a:t>
            </a:r>
            <a:r>
              <a:rPr lang="en-US" sz="1400" dirty="0"/>
              <a:t> &amp; </a:t>
            </a:r>
            <a:r>
              <a:rPr lang="en-US" sz="1400" dirty="0">
                <a:hlinkClick r:id="rId4"/>
              </a:rPr>
              <a:t>Michael Zingale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6232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016E9-E462-3B45-9D3C-7923D99E7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66" y="0"/>
            <a:ext cx="11516810" cy="1325563"/>
          </a:xfrm>
        </p:spPr>
        <p:txBody>
          <a:bodyPr/>
          <a:lstStyle/>
          <a:p>
            <a:r>
              <a:rPr lang="en-US" dirty="0"/>
              <a:t>Example: Lagrange Interpolation of two functions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5D6E503-77DF-D54B-8624-9DAAB62D6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1981994"/>
            <a:ext cx="7797800" cy="40386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890EC-9CA3-0348-832D-817607F57359}"/>
                  </a:ext>
                </a:extLst>
              </p:cNvPr>
              <p:cNvSpPr txBox="1"/>
              <p:nvPr/>
            </p:nvSpPr>
            <p:spPr>
              <a:xfrm>
                <a:off x="3576918" y="1469112"/>
                <a:ext cx="145494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890EC-9CA3-0348-832D-817607F57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918" y="1469112"/>
                <a:ext cx="1454949" cy="369332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50F40B-D880-794D-8312-4E5CA6226356}"/>
                  </a:ext>
                </a:extLst>
              </p:cNvPr>
              <p:cNvSpPr txBox="1"/>
              <p:nvPr/>
            </p:nvSpPr>
            <p:spPr>
              <a:xfrm>
                <a:off x="6866966" y="1220326"/>
                <a:ext cx="2698880" cy="6181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50F40B-D880-794D-8312-4E5CA6226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966" y="1220326"/>
                <a:ext cx="2698880" cy="618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1642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016E9-E462-3B45-9D3C-7923D99E7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66" y="0"/>
            <a:ext cx="11516810" cy="1325563"/>
          </a:xfrm>
        </p:spPr>
        <p:txBody>
          <a:bodyPr/>
          <a:lstStyle/>
          <a:p>
            <a:r>
              <a:rPr lang="en-US" dirty="0"/>
              <a:t>Example: Lagrange Interpolation of two functions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965324-B558-D94A-8F78-B0AD0AC3F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550" y="1981994"/>
            <a:ext cx="7708900" cy="40386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521C92-26E7-2E44-AC08-AA48B948F4E0}"/>
                  </a:ext>
                </a:extLst>
              </p:cNvPr>
              <p:cNvSpPr txBox="1"/>
              <p:nvPr/>
            </p:nvSpPr>
            <p:spPr>
              <a:xfrm>
                <a:off x="3576918" y="1469112"/>
                <a:ext cx="145494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521C92-26E7-2E44-AC08-AA48B948F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918" y="1469112"/>
                <a:ext cx="1454949" cy="369332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C5CB10-AD1C-E641-8F02-DB01399692E2}"/>
                  </a:ext>
                </a:extLst>
              </p:cNvPr>
              <p:cNvSpPr txBox="1"/>
              <p:nvPr/>
            </p:nvSpPr>
            <p:spPr>
              <a:xfrm>
                <a:off x="6866966" y="1220326"/>
                <a:ext cx="2698880" cy="6181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C5CB10-AD1C-E641-8F02-DB0139969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966" y="1220326"/>
                <a:ext cx="2698880" cy="618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873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016E9-E462-3B45-9D3C-7923D99E7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66" y="0"/>
            <a:ext cx="11516810" cy="1325563"/>
          </a:xfrm>
        </p:spPr>
        <p:txBody>
          <a:bodyPr/>
          <a:lstStyle/>
          <a:p>
            <a:r>
              <a:rPr lang="en-US" dirty="0"/>
              <a:t>Example: Lagrange Interpolation of two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D77AC2-AA89-D44B-9E6E-78EDCAF29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1981994"/>
            <a:ext cx="7797800" cy="40386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751403-9D62-D44C-BED8-EAC620FB29FD}"/>
                  </a:ext>
                </a:extLst>
              </p:cNvPr>
              <p:cNvSpPr txBox="1"/>
              <p:nvPr/>
            </p:nvSpPr>
            <p:spPr>
              <a:xfrm>
                <a:off x="3576918" y="1469112"/>
                <a:ext cx="145494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751403-9D62-D44C-BED8-EAC620FB2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918" y="1469112"/>
                <a:ext cx="1454949" cy="369332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612D6B-73EE-4242-9F27-20B6869FB1D8}"/>
                  </a:ext>
                </a:extLst>
              </p:cNvPr>
              <p:cNvSpPr txBox="1"/>
              <p:nvPr/>
            </p:nvSpPr>
            <p:spPr>
              <a:xfrm>
                <a:off x="6866966" y="1220326"/>
                <a:ext cx="2698880" cy="6181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612D6B-73EE-4242-9F27-20B6869FB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966" y="1220326"/>
                <a:ext cx="2698880" cy="618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2640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016E9-E462-3B45-9D3C-7923D99E7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66" y="0"/>
            <a:ext cx="11516810" cy="1325563"/>
          </a:xfrm>
        </p:spPr>
        <p:txBody>
          <a:bodyPr/>
          <a:lstStyle/>
          <a:p>
            <a:r>
              <a:rPr lang="en-US" dirty="0"/>
              <a:t>Example: Lagrange Interpolation of two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3527DC-776B-B347-9479-AE07C6E39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1981994"/>
            <a:ext cx="7797800" cy="40386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FACF5B-7671-A347-977B-D0088BA1B34F}"/>
                  </a:ext>
                </a:extLst>
              </p:cNvPr>
              <p:cNvSpPr txBox="1"/>
              <p:nvPr/>
            </p:nvSpPr>
            <p:spPr>
              <a:xfrm>
                <a:off x="3576918" y="1469112"/>
                <a:ext cx="145494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FACF5B-7671-A347-977B-D0088BA1B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918" y="1469112"/>
                <a:ext cx="1454949" cy="369332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900A2-A20F-234A-A973-69D0D5AD98A6}"/>
                  </a:ext>
                </a:extLst>
              </p:cNvPr>
              <p:cNvSpPr txBox="1"/>
              <p:nvPr/>
            </p:nvSpPr>
            <p:spPr>
              <a:xfrm>
                <a:off x="6866966" y="1220326"/>
                <a:ext cx="2698880" cy="6181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900A2-A20F-234A-A973-69D0D5AD9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966" y="1220326"/>
                <a:ext cx="2698880" cy="618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965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016E9-E462-3B45-9D3C-7923D99E7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66" y="0"/>
            <a:ext cx="11516810" cy="1325563"/>
          </a:xfrm>
        </p:spPr>
        <p:txBody>
          <a:bodyPr/>
          <a:lstStyle/>
          <a:p>
            <a:r>
              <a:rPr lang="en-US" dirty="0"/>
              <a:t>Example: Lagrange Interpolation of two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F85D5D-7FDD-6C4B-92D3-0D446163D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7100" y="1981994"/>
            <a:ext cx="7797800" cy="40386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0D2C68-55EB-F44D-A13B-2EAC849D2B4B}"/>
                  </a:ext>
                </a:extLst>
              </p:cNvPr>
              <p:cNvSpPr txBox="1"/>
              <p:nvPr/>
            </p:nvSpPr>
            <p:spPr>
              <a:xfrm>
                <a:off x="3576918" y="1469112"/>
                <a:ext cx="145494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0D2C68-55EB-F44D-A13B-2EAC849D2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918" y="1469112"/>
                <a:ext cx="1454949" cy="36933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96385-9818-D046-BE80-C46A4AE09418}"/>
                  </a:ext>
                </a:extLst>
              </p:cNvPr>
              <p:cNvSpPr txBox="1"/>
              <p:nvPr/>
            </p:nvSpPr>
            <p:spPr>
              <a:xfrm>
                <a:off x="6866966" y="1220326"/>
                <a:ext cx="2698880" cy="6181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96385-9818-D046-BE80-C46A4AE09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966" y="1220326"/>
                <a:ext cx="2698880" cy="618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2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016E9-E462-3B45-9D3C-7923D99E7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66" y="0"/>
            <a:ext cx="11516810" cy="1325563"/>
          </a:xfrm>
        </p:spPr>
        <p:txBody>
          <a:bodyPr/>
          <a:lstStyle/>
          <a:p>
            <a:r>
              <a:rPr lang="en-US" dirty="0"/>
              <a:t>Example: Lagrange Interpolation of two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6E0C73C-B32C-8C4A-8534-9034C88282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6271" y="1325562"/>
                <a:ext cx="10515600" cy="51738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the hyperbolic tangent case, increasing the number of points beyond a certain limit increases the error</a:t>
                </a:r>
              </a:p>
              <a:p>
                <a:pPr lvl="1"/>
                <a:r>
                  <a:rPr lang="en-US" dirty="0"/>
                  <a:t>Runge phenomenon: Oscillations at the edges of evenly spaced intervals</a:t>
                </a:r>
              </a:p>
              <a:p>
                <a:pPr lvl="1"/>
                <a:r>
                  <a:rPr lang="en-US" dirty="0"/>
                  <a:t>Increasing the number of points causes a divergence in the error</a:t>
                </a:r>
              </a:p>
              <a:p>
                <a:r>
                  <a:rPr lang="en-US" dirty="0"/>
                  <a:t>Can do better by varying the spacing of the interpolating points </a:t>
                </a:r>
              </a:p>
              <a:p>
                <a:pPr lvl="1"/>
                <a:r>
                  <a:rPr lang="en-US" dirty="0"/>
                  <a:t>e.g., Chebyshev polynomial roots are concentrated toward the end of the interval</a:t>
                </a:r>
              </a:p>
              <a:p>
                <a:pPr lvl="1"/>
                <a:r>
                  <a:rPr lang="en-US" dirty="0"/>
                  <a:t>Chebyshev polynomial spacing is usually (almost always) convergent with the number of interpolating points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6E0C73C-B32C-8C4A-8534-9034C88282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6271" y="1325562"/>
                <a:ext cx="10515600" cy="5173849"/>
              </a:xfrm>
              <a:blipFill>
                <a:blip r:embed="rId3"/>
                <a:stretch>
                  <a:fillRect l="-965" t="-1711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525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A3539-1816-7A4A-A753-888F2B17A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65" y="0"/>
            <a:ext cx="11654117" cy="1325563"/>
          </a:xfrm>
        </p:spPr>
        <p:txBody>
          <a:bodyPr>
            <a:normAutofit/>
          </a:bodyPr>
          <a:lstStyle/>
          <a:p>
            <a:r>
              <a:rPr lang="en-US" dirty="0"/>
              <a:t>Example: Lagrange Interpolation of two functions with Chebyshev nodes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97725F-5BB7-064B-8DDE-C308EC608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700" y="1981994"/>
            <a:ext cx="7594600" cy="40386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9324DD-5320-0344-9335-DC7756564743}"/>
                  </a:ext>
                </a:extLst>
              </p:cNvPr>
              <p:cNvSpPr txBox="1"/>
              <p:nvPr/>
            </p:nvSpPr>
            <p:spPr>
              <a:xfrm>
                <a:off x="3576918" y="1469112"/>
                <a:ext cx="145494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9324DD-5320-0344-9335-DC7756564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918" y="1469112"/>
                <a:ext cx="1454949" cy="369332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DFE186-8227-6148-879C-49AABBDE75FC}"/>
                  </a:ext>
                </a:extLst>
              </p:cNvPr>
              <p:cNvSpPr txBox="1"/>
              <p:nvPr/>
            </p:nvSpPr>
            <p:spPr>
              <a:xfrm>
                <a:off x="6866966" y="1220326"/>
                <a:ext cx="2698880" cy="6181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DFE186-8227-6148-879C-49AABBDE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966" y="1220326"/>
                <a:ext cx="2698880" cy="618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140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A3539-1816-7A4A-A753-888F2B17A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65" y="0"/>
            <a:ext cx="11654117" cy="1325563"/>
          </a:xfrm>
        </p:spPr>
        <p:txBody>
          <a:bodyPr>
            <a:normAutofit/>
          </a:bodyPr>
          <a:lstStyle/>
          <a:p>
            <a:r>
              <a:rPr lang="en-US" dirty="0"/>
              <a:t>Example: Lagrange Interpolation of two functions with Chebyshev nodes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827ABF-A56A-2441-8F84-912FD366C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550" y="1981994"/>
            <a:ext cx="7708900" cy="40386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96C27E-0D57-8A4F-A8E3-20E301212E45}"/>
                  </a:ext>
                </a:extLst>
              </p:cNvPr>
              <p:cNvSpPr txBox="1"/>
              <p:nvPr/>
            </p:nvSpPr>
            <p:spPr>
              <a:xfrm>
                <a:off x="3576918" y="1469112"/>
                <a:ext cx="145494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96C27E-0D57-8A4F-A8E3-20E30121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918" y="1469112"/>
                <a:ext cx="1454949" cy="369332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E67F05-2ED6-C644-98F1-E08C0A13D2A7}"/>
                  </a:ext>
                </a:extLst>
              </p:cNvPr>
              <p:cNvSpPr txBox="1"/>
              <p:nvPr/>
            </p:nvSpPr>
            <p:spPr>
              <a:xfrm>
                <a:off x="6866966" y="1220326"/>
                <a:ext cx="2698880" cy="6181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E67F05-2ED6-C644-98F1-E08C0A13D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966" y="1220326"/>
                <a:ext cx="2698880" cy="618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091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A3539-1816-7A4A-A753-888F2B17A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65" y="0"/>
            <a:ext cx="11654117" cy="1325563"/>
          </a:xfrm>
        </p:spPr>
        <p:txBody>
          <a:bodyPr>
            <a:normAutofit/>
          </a:bodyPr>
          <a:lstStyle/>
          <a:p>
            <a:r>
              <a:rPr lang="en-US" dirty="0"/>
              <a:t>Example: Lagrange Interpolation of two functions with Chebyshev nodes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5435BF-D585-764C-A2FC-4668E57B3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1981994"/>
            <a:ext cx="7797800" cy="40386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6D8579-F0F6-4F41-A32A-C86E721AA188}"/>
                  </a:ext>
                </a:extLst>
              </p:cNvPr>
              <p:cNvSpPr txBox="1"/>
              <p:nvPr/>
            </p:nvSpPr>
            <p:spPr>
              <a:xfrm>
                <a:off x="3576918" y="1469112"/>
                <a:ext cx="145494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6D8579-F0F6-4F41-A32A-C86E721AA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918" y="1469112"/>
                <a:ext cx="1454949" cy="369332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626174-615D-9E40-A1D3-D8B21057C855}"/>
                  </a:ext>
                </a:extLst>
              </p:cNvPr>
              <p:cNvSpPr txBox="1"/>
              <p:nvPr/>
            </p:nvSpPr>
            <p:spPr>
              <a:xfrm>
                <a:off x="6866966" y="1220326"/>
                <a:ext cx="2698880" cy="6181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626174-615D-9E40-A1D3-D8B21057C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966" y="1220326"/>
                <a:ext cx="2698880" cy="618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8714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A3539-1816-7A4A-A753-888F2B17A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65" y="0"/>
            <a:ext cx="11654117" cy="1325563"/>
          </a:xfrm>
        </p:spPr>
        <p:txBody>
          <a:bodyPr>
            <a:normAutofit/>
          </a:bodyPr>
          <a:lstStyle/>
          <a:p>
            <a:r>
              <a:rPr lang="en-US" dirty="0"/>
              <a:t>Example: Lagrange Interpolation of two functions with Chebyshev nodes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B1DAA8-BD93-4043-A8F0-D7395D00C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1981994"/>
            <a:ext cx="7797800" cy="40386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413260-ACDC-264B-8534-0A9EB83672B9}"/>
                  </a:ext>
                </a:extLst>
              </p:cNvPr>
              <p:cNvSpPr txBox="1"/>
              <p:nvPr/>
            </p:nvSpPr>
            <p:spPr>
              <a:xfrm>
                <a:off x="3576918" y="1469112"/>
                <a:ext cx="145494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413260-ACDC-264B-8534-0A9EB8367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918" y="1469112"/>
                <a:ext cx="1454949" cy="369332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52D8CF-7D9C-5647-A2B2-29F38F837A43}"/>
                  </a:ext>
                </a:extLst>
              </p:cNvPr>
              <p:cNvSpPr txBox="1"/>
              <p:nvPr/>
            </p:nvSpPr>
            <p:spPr>
              <a:xfrm>
                <a:off x="6866966" y="1220326"/>
                <a:ext cx="2698880" cy="6181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52D8CF-7D9C-5647-A2B2-29F38F837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966" y="1220326"/>
                <a:ext cx="2698880" cy="618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26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B4DAF-0B0F-144B-B1EC-AD168BDD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Interpolation </a:t>
            </a:r>
            <a:r>
              <a:rPr lang="en-US" sz="2800" dirty="0"/>
              <a:t>(see Pang Ch.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C25E7-F241-3A48-BC6B-682F5F2C2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9311"/>
            <a:ext cx="10515600" cy="543664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Needed when we want to infer information from a set of incomplete or discrete data.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E.g., experimental data or data from computational simulations</a:t>
            </a:r>
          </a:p>
          <a:p>
            <a:pPr>
              <a:lnSpc>
                <a:spcPct val="110000"/>
              </a:lnSpc>
            </a:pPr>
            <a:r>
              <a:rPr lang="en-US" dirty="0"/>
              <a:t>Different types of interpolation based on assumptions and requirements for the data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Some ensure no new extrema are introduced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Some match derivatives at end points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Need to balance number of points used against pathologies (e.g., oscillations)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FF0000"/>
                </a:solidFill>
              </a:rPr>
              <a:t>Interpolations and fitting are different!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Interpolation seeks to fill in missing information in some small region of the whole dataset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Fitting a function to the data seeks to produce a model (guided by physical intuition) so you can learn more about the global behavior of your data</a:t>
            </a:r>
          </a:p>
        </p:txBody>
      </p:sp>
    </p:spTree>
    <p:extLst>
      <p:ext uri="{BB962C8B-B14F-4D97-AF65-F5344CB8AC3E}">
        <p14:creationId xmlns:p14="http://schemas.microsoft.com/office/powerpoint/2010/main" val="3261201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A3539-1816-7A4A-A753-888F2B17A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65" y="0"/>
            <a:ext cx="11654117" cy="1325563"/>
          </a:xfrm>
        </p:spPr>
        <p:txBody>
          <a:bodyPr>
            <a:normAutofit/>
          </a:bodyPr>
          <a:lstStyle/>
          <a:p>
            <a:r>
              <a:rPr lang="en-US" dirty="0"/>
              <a:t>Example: Lagrange Interpolation of two functions with Chebyshev nodes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C71243-AB9A-6849-9A81-8312931AC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1981994"/>
            <a:ext cx="7797800" cy="40386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3B9ED8-C139-0547-A026-EFAA26760C4F}"/>
                  </a:ext>
                </a:extLst>
              </p:cNvPr>
              <p:cNvSpPr txBox="1"/>
              <p:nvPr/>
            </p:nvSpPr>
            <p:spPr>
              <a:xfrm>
                <a:off x="3576918" y="1469112"/>
                <a:ext cx="145494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3B9ED8-C139-0547-A026-EFAA26760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918" y="1469112"/>
                <a:ext cx="1454949" cy="369332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7DF36C-3150-9248-B741-3AACB1EAFA0D}"/>
                  </a:ext>
                </a:extLst>
              </p:cNvPr>
              <p:cNvSpPr txBox="1"/>
              <p:nvPr/>
            </p:nvSpPr>
            <p:spPr>
              <a:xfrm>
                <a:off x="6866966" y="1220326"/>
                <a:ext cx="2698880" cy="6181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7DF36C-3150-9248-B741-3AACB1EAF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966" y="1220326"/>
                <a:ext cx="2698880" cy="618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032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A3539-1816-7A4A-A753-888F2B17A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65" y="0"/>
            <a:ext cx="11654117" cy="1325563"/>
          </a:xfrm>
        </p:spPr>
        <p:txBody>
          <a:bodyPr>
            <a:normAutofit/>
          </a:bodyPr>
          <a:lstStyle/>
          <a:p>
            <a:r>
              <a:rPr lang="en-US" dirty="0"/>
              <a:t>Example: Lagrange Interpolation of two functions with Chebyshev nodes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95A35C-3549-CE4A-9AB1-1DE98247C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1981994"/>
            <a:ext cx="7797800" cy="40386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5708BA-75B5-A44A-A6E2-FC6FB6CC30AD}"/>
                  </a:ext>
                </a:extLst>
              </p:cNvPr>
              <p:cNvSpPr txBox="1"/>
              <p:nvPr/>
            </p:nvSpPr>
            <p:spPr>
              <a:xfrm>
                <a:off x="3576918" y="1469112"/>
                <a:ext cx="145494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5708BA-75B5-A44A-A6E2-FC6FB6CC3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918" y="1469112"/>
                <a:ext cx="1454949" cy="369332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824BA5-0CA8-E441-9A86-D9E7302D9EAF}"/>
                  </a:ext>
                </a:extLst>
              </p:cNvPr>
              <p:cNvSpPr txBox="1"/>
              <p:nvPr/>
            </p:nvSpPr>
            <p:spPr>
              <a:xfrm>
                <a:off x="6866966" y="1220326"/>
                <a:ext cx="2698880" cy="6181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824BA5-0CA8-E441-9A86-D9E7302D9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966" y="1220326"/>
                <a:ext cx="2698880" cy="618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260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6411-B7B6-F74A-A1F0-D2C9E29B4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class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BD065-6FAD-4149-9F5E-E9829BFDA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 Homework and instructions for turning it in will be posted later today</a:t>
            </a:r>
          </a:p>
          <a:p>
            <a:r>
              <a:rPr lang="en-US" dirty="0"/>
              <a:t>Readings:</a:t>
            </a:r>
          </a:p>
          <a:p>
            <a:r>
              <a:rPr lang="en-US" dirty="0"/>
              <a:t>Newman Chapter 5</a:t>
            </a:r>
          </a:p>
          <a:p>
            <a:r>
              <a:rPr lang="en-US" dirty="0"/>
              <a:t>Garcia Section 10.2</a:t>
            </a:r>
          </a:p>
          <a:p>
            <a:r>
              <a:rPr lang="en-US" dirty="0"/>
              <a:t>Pang Section 2.1</a:t>
            </a:r>
          </a:p>
          <a:p>
            <a:r>
              <a:rPr lang="en-US" dirty="0">
                <a:hlinkClick r:id="rId2"/>
              </a:rPr>
              <a:t>Wikipedia article on Chebyshev nodes</a:t>
            </a:r>
            <a:endParaRPr lang="en-US" dirty="0"/>
          </a:p>
          <a:p>
            <a:r>
              <a:rPr lang="en-US" dirty="0">
                <a:hlinkClick r:id="rId3"/>
              </a:rPr>
              <a:t>Myths about polynomial interpolation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359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EDBD-EBE1-9742-B42A-080BC83A2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Splines </a:t>
            </a:r>
            <a:r>
              <a:rPr lang="en-US" sz="2800" dirty="0"/>
              <a:t>(Pang Sec. 2.4)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1A3C8-504E-2D4A-9E25-E4F3C2BA70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1200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far, we've only worried about going through the specified points</a:t>
                </a:r>
              </a:p>
              <a:p>
                <a:r>
                  <a:rPr lang="en-US" dirty="0"/>
                  <a:t>Large number of points → two distinct options:</a:t>
                </a:r>
              </a:p>
              <a:p>
                <a:pPr lvl="1"/>
                <a:r>
                  <a:rPr lang="en-US" dirty="0"/>
                  <a:t>Use a single high-order polynomial that passes through them all</a:t>
                </a:r>
              </a:p>
              <a:p>
                <a:pPr lvl="1"/>
                <a:r>
                  <a:rPr lang="en-US" dirty="0"/>
                  <a:t>Fit a (somewhat) high order polynomial to </a:t>
                </a:r>
                <a:r>
                  <a:rPr lang="en-US" dirty="0">
                    <a:solidFill>
                      <a:srgbClr val="FF0000"/>
                    </a:solidFill>
                  </a:rPr>
                  <a:t>each interval and match all derivatives at each point—this is a spline</a:t>
                </a:r>
              </a:p>
              <a:p>
                <a:r>
                  <a:rPr lang="en-US" dirty="0"/>
                  <a:t>Splines match the derivatives at end points of intervals</a:t>
                </a:r>
              </a:p>
              <a:p>
                <a:pPr lvl="1"/>
                <a:r>
                  <a:rPr lang="en-US" dirty="0"/>
                  <a:t>Piecewise splines can give a high-degree of accuracy</a:t>
                </a:r>
              </a:p>
              <a:p>
                <a:r>
                  <a:rPr lang="en-US" dirty="0"/>
                  <a:t>Cubic spline is the most popular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Matches first and second derivative at each data point</a:t>
                </a:r>
              </a:p>
              <a:p>
                <a:pPr lvl="1"/>
                <a:r>
                  <a:rPr lang="en-US" dirty="0"/>
                  <a:t>Results in a smooth appearance</a:t>
                </a:r>
              </a:p>
              <a:p>
                <a:pPr lvl="1"/>
                <a:r>
                  <a:rPr lang="en-US" dirty="0"/>
                  <a:t>Avoids severe oscillations of higher-order polynomial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21A3C8-504E-2D4A-9E25-E4F3C2BA70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120061"/>
              </a:xfrm>
              <a:blipFill>
                <a:blip r:embed="rId3"/>
                <a:stretch>
                  <a:fillRect l="-965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2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5600-8650-F043-B71F-A96A6FB96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Splines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51C291-4B39-9143-BA98-E1036241B1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3082" y="1990165"/>
                <a:ext cx="11851342" cy="47423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a set of regular-spaced discrete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order polynomial to approximate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]: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Coefficients chosen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from smoothness condition: all derivatives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 match at the endpoints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Except for points on the boundary of the curve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51C291-4B39-9143-BA98-E1036241B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3082" y="1990165"/>
                <a:ext cx="11851342" cy="4742329"/>
              </a:xfrm>
              <a:blipFill>
                <a:blip r:embed="rId2"/>
                <a:stretch>
                  <a:fillRect l="-856" t="-2139" b="-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78FB01B-AC71-9B44-8BC0-CBDA45EB3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677" y="0"/>
            <a:ext cx="6425862" cy="2007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9571B6-DC3F-104A-BC31-EC0DC3D5D192}"/>
                  </a:ext>
                </a:extLst>
              </p:cNvPr>
              <p:cNvSpPr txBox="1"/>
              <p:nvPr/>
            </p:nvSpPr>
            <p:spPr>
              <a:xfrm>
                <a:off x="4632298" y="3100929"/>
                <a:ext cx="2927403" cy="1268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9571B6-DC3F-104A-BC31-EC0DC3D5D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298" y="3100929"/>
                <a:ext cx="2927403" cy="1268937"/>
              </a:xfrm>
              <a:prstGeom prst="rect">
                <a:avLst/>
              </a:prstGeom>
              <a:blipFill>
                <a:blip r:embed="rId4"/>
                <a:stretch>
                  <a:fillRect t="-105941" b="-161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692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6135-D20F-F242-BDB1-E26C87C3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Splines: Determining the coefficients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799E89-24E0-A44E-BFD0-0880F55DAD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318" y="986118"/>
                <a:ext cx="11510682" cy="578223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There are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intervals, where in each interval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/>
                  <a:t>, there are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/>
                  <a:t> coefficients for the polynomial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/>
                  <a:t> of order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200" dirty="0"/>
                  <a:t>All together there are total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+1)</m:t>
                    </m:r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dirty="0"/>
                  <a:t>coefficients: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800" dirty="0"/>
                  <a:t>Smoothness on interior points,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−1) </m:t>
                    </m:r>
                  </m:oMath>
                </a14:m>
                <a:r>
                  <a:rPr lang="en-US" sz="2800" dirty="0"/>
                  <a:t>equations: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800" dirty="0"/>
                  <a:t>Curve passing through interior points,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−1) </m:t>
                    </m:r>
                  </m:oMath>
                </a14:m>
                <a:r>
                  <a:rPr lang="en-US" sz="2800" dirty="0"/>
                  <a:t>equations: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800" dirty="0"/>
                  <a:t>Remaining 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+1) </m:t>
                    </m:r>
                  </m:oMath>
                </a14:m>
                <a:r>
                  <a:rPr lang="en-US" sz="2800" dirty="0"/>
                  <a:t>equations from imposing conditions on the value of the polynomials at end points: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799E89-24E0-A44E-BFD0-0880F55DAD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318" y="986118"/>
                <a:ext cx="11510682" cy="5782235"/>
              </a:xfrm>
              <a:blipFill>
                <a:blip r:embed="rId3"/>
                <a:stretch>
                  <a:fillRect l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B9D178-5AAE-7F46-969D-DF383E528816}"/>
                  </a:ext>
                </a:extLst>
              </p:cNvPr>
              <p:cNvSpPr txBox="1"/>
              <p:nvPr/>
            </p:nvSpPr>
            <p:spPr>
              <a:xfrm>
                <a:off x="8966719" y="3453390"/>
                <a:ext cx="3383905" cy="556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B9D178-5AAE-7F46-969D-DF383E528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719" y="3453390"/>
                <a:ext cx="3383905" cy="556243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06E188-53D4-0140-B67A-E6AF04A8B78C}"/>
                  </a:ext>
                </a:extLst>
              </p:cNvPr>
              <p:cNvSpPr txBox="1"/>
              <p:nvPr/>
            </p:nvSpPr>
            <p:spPr>
              <a:xfrm>
                <a:off x="9600103" y="4222193"/>
                <a:ext cx="207981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06E188-53D4-0140-B67A-E6AF04A8B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103" y="4222193"/>
                <a:ext cx="2079812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4DE3F-FADF-5D4C-94D7-DB54F15D4914}"/>
                  </a:ext>
                </a:extLst>
              </p:cNvPr>
              <p:cNvSpPr txBox="1"/>
              <p:nvPr/>
            </p:nvSpPr>
            <p:spPr>
              <a:xfrm>
                <a:off x="6436659" y="5565219"/>
                <a:ext cx="546152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 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4DE3F-FADF-5D4C-94D7-DB54F15D4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659" y="5565219"/>
                <a:ext cx="5461521" cy="461665"/>
              </a:xfrm>
              <a:prstGeom prst="rect">
                <a:avLst/>
              </a:prstGeom>
              <a:blipFill>
                <a:blip r:embed="rId6"/>
                <a:stretch>
                  <a:fillRect l="-232" t="-5263" b="-26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D1E4104-65B0-0E4E-A9EB-F029F13B79C9}"/>
              </a:ext>
            </a:extLst>
          </p:cNvPr>
          <p:cNvSpPr txBox="1"/>
          <p:nvPr/>
        </p:nvSpPr>
        <p:spPr>
          <a:xfrm>
            <a:off x="1334277" y="6145339"/>
            <a:ext cx="515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plus a choice of </a:t>
            </a:r>
            <a:r>
              <a:rPr lang="en-US" sz="2800" u="sng" dirty="0"/>
              <a:t>some</a:t>
            </a:r>
            <a:r>
              <a:rPr lang="en-US" sz="2800" dirty="0"/>
              <a:t> derivatives: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64D906-E4F1-BB46-8379-DA7373E8C090}"/>
                  </a:ext>
                </a:extLst>
              </p:cNvPr>
              <p:cNvSpPr txBox="1"/>
              <p:nvPr/>
            </p:nvSpPr>
            <p:spPr>
              <a:xfrm>
                <a:off x="6436658" y="6070962"/>
                <a:ext cx="5461521" cy="560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bSup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  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bSup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64D906-E4F1-BB46-8379-DA7373E8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658" y="6070962"/>
                <a:ext cx="5461521" cy="560410"/>
              </a:xfrm>
              <a:prstGeom prst="rect">
                <a:avLst/>
              </a:prstGeom>
              <a:blipFill>
                <a:blip r:embed="rId7"/>
                <a:stretch>
                  <a:fillRect l="-232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18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6135-D20F-F242-BDB1-E26C87C3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Splines: Determining the coefficients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799E89-24E0-A44E-BFD0-0880F55DAD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318" y="986118"/>
                <a:ext cx="11510682" cy="578223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All together there are total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+1)</m:t>
                    </m:r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dirty="0"/>
                  <a:t>coefficients: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800" dirty="0"/>
                  <a:t>Smoothness on interior points,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−1) </m:t>
                    </m:r>
                  </m:oMath>
                </a14:m>
                <a:r>
                  <a:rPr lang="en-US" sz="2800" dirty="0"/>
                  <a:t>equations: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800" dirty="0"/>
                  <a:t>Curve passing through interior points,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−1) </m:t>
                    </m:r>
                  </m:oMath>
                </a14:m>
                <a:r>
                  <a:rPr lang="en-US" sz="2800" dirty="0"/>
                  <a:t>equations: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800" dirty="0"/>
                  <a:t>Remaining 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+1) </m:t>
                    </m:r>
                  </m:oMath>
                </a14:m>
                <a:r>
                  <a:rPr lang="en-US" sz="2800" dirty="0"/>
                  <a:t>equations from imposing conditions on the value of the polynomials at end points:</a:t>
                </a:r>
              </a:p>
              <a:p>
                <a:pPr lvl="1">
                  <a:lnSpc>
                    <a:spcPct val="150000"/>
                  </a:lnSpc>
                </a:pPr>
                <a:endParaRPr lang="en-US" sz="28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2800" dirty="0"/>
                  <a:t>Natural splines set the highest derivative at end points to 0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799E89-24E0-A44E-BFD0-0880F55DAD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318" y="986118"/>
                <a:ext cx="11510682" cy="5782235"/>
              </a:xfrm>
              <a:blipFill>
                <a:blip r:embed="rId3"/>
                <a:stretch>
                  <a:fillRect l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B9D178-5AAE-7F46-969D-DF383E528816}"/>
                  </a:ext>
                </a:extLst>
              </p:cNvPr>
              <p:cNvSpPr txBox="1"/>
              <p:nvPr/>
            </p:nvSpPr>
            <p:spPr>
              <a:xfrm>
                <a:off x="8966719" y="1855502"/>
                <a:ext cx="3383905" cy="556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B9D178-5AAE-7F46-969D-DF383E528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719" y="1855502"/>
                <a:ext cx="3383905" cy="556243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06E188-53D4-0140-B67A-E6AF04A8B78C}"/>
                  </a:ext>
                </a:extLst>
              </p:cNvPr>
              <p:cNvSpPr txBox="1"/>
              <p:nvPr/>
            </p:nvSpPr>
            <p:spPr>
              <a:xfrm>
                <a:off x="9600103" y="2624305"/>
                <a:ext cx="207981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06E188-53D4-0140-B67A-E6AF04A8B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103" y="2624305"/>
                <a:ext cx="2079812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4DE3F-FADF-5D4C-94D7-DB54F15D4914}"/>
                  </a:ext>
                </a:extLst>
              </p:cNvPr>
              <p:cNvSpPr txBox="1"/>
              <p:nvPr/>
            </p:nvSpPr>
            <p:spPr>
              <a:xfrm>
                <a:off x="6436659" y="3967331"/>
                <a:ext cx="546152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 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4DE3F-FADF-5D4C-94D7-DB54F15D4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659" y="3967331"/>
                <a:ext cx="5461521" cy="461665"/>
              </a:xfrm>
              <a:prstGeom prst="rect">
                <a:avLst/>
              </a:prstGeom>
              <a:blipFill>
                <a:blip r:embed="rId6"/>
                <a:stretch>
                  <a:fillRect l="-232" t="-8108" b="-270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D1E4104-65B0-0E4E-A9EB-F029F13B79C9}"/>
              </a:ext>
            </a:extLst>
          </p:cNvPr>
          <p:cNvSpPr txBox="1"/>
          <p:nvPr/>
        </p:nvSpPr>
        <p:spPr>
          <a:xfrm>
            <a:off x="1334277" y="4547451"/>
            <a:ext cx="515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plus a choice of </a:t>
            </a:r>
            <a:r>
              <a:rPr lang="en-US" sz="2800" u="sng" dirty="0"/>
              <a:t>some</a:t>
            </a:r>
            <a:r>
              <a:rPr lang="en-US" sz="2800" dirty="0"/>
              <a:t> derivatives: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64D906-E4F1-BB46-8379-DA7373E8C090}"/>
                  </a:ext>
                </a:extLst>
              </p:cNvPr>
              <p:cNvSpPr txBox="1"/>
              <p:nvPr/>
            </p:nvSpPr>
            <p:spPr>
              <a:xfrm>
                <a:off x="6436658" y="4473074"/>
                <a:ext cx="5461521" cy="560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bSup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  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bSup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64D906-E4F1-BB46-8379-DA7373E8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658" y="4473074"/>
                <a:ext cx="5461521" cy="560410"/>
              </a:xfrm>
              <a:prstGeom prst="rect">
                <a:avLst/>
              </a:prstGeom>
              <a:blipFill>
                <a:blip r:embed="rId7"/>
                <a:stretch>
                  <a:fillRect l="-232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389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0C34-1166-DC4A-AF85-208307ED1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Most popular: Cubic splines, m =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64991-AF4F-594F-8B0E-408B4EF2B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Easy to implement</a:t>
            </a:r>
          </a:p>
          <a:p>
            <a:pPr>
              <a:lnSpc>
                <a:spcPct val="200000"/>
              </a:lnSpc>
            </a:pPr>
            <a:r>
              <a:rPr lang="en-US" dirty="0"/>
              <a:t>Produce a curve that appears to be seamless</a:t>
            </a:r>
          </a:p>
          <a:p>
            <a:pPr>
              <a:lnSpc>
                <a:spcPct val="200000"/>
              </a:lnSpc>
            </a:pPr>
            <a:r>
              <a:rPr lang="en-US" dirty="0"/>
              <a:t>Avoids distortions near the edges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Only piecewise continuous, third derivatives are discontinuous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E7D689-B6A3-1F42-8D58-92B4247CFDFA}"/>
                  </a:ext>
                </a:extLst>
              </p:cNvPr>
              <p:cNvSpPr txBox="1"/>
              <p:nvPr/>
            </p:nvSpPr>
            <p:spPr>
              <a:xfrm>
                <a:off x="2862646" y="1607951"/>
                <a:ext cx="6466707" cy="616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E7D689-B6A3-1F42-8D58-92B4247CF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646" y="1607951"/>
                <a:ext cx="6466707" cy="616323"/>
              </a:xfrm>
              <a:prstGeom prst="rect">
                <a:avLst/>
              </a:prstGeom>
              <a:blipFill>
                <a:blip r:embed="rId2"/>
                <a:stretch>
                  <a:fillRect b="-6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424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2169-DC12-FB45-8830-8DC12862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606"/>
            <a:ext cx="10515600" cy="1325563"/>
          </a:xfrm>
        </p:spPr>
        <p:txBody>
          <a:bodyPr/>
          <a:lstStyle/>
          <a:p>
            <a:r>
              <a:rPr lang="en-US" dirty="0"/>
              <a:t>Cubic spline example: 3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3D386-3F67-6F42-BD68-93640B022D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295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Order: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intervals: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points: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0, 1, 2, 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Constraints: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3D386-3F67-6F42-BD68-93640B022D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2957"/>
                <a:ext cx="10515600" cy="4351338"/>
              </a:xfrm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51F0312-A56C-184C-A784-F084612BA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66" y="2361826"/>
            <a:ext cx="4875099" cy="4236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375A9-C8F3-044E-948B-832430E0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680" y="1886729"/>
            <a:ext cx="4750920" cy="4557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A36340-FFE0-1243-B825-4D3F413960B0}"/>
                  </a:ext>
                </a:extLst>
              </p:cNvPr>
              <p:cNvSpPr txBox="1"/>
              <p:nvPr/>
            </p:nvSpPr>
            <p:spPr>
              <a:xfrm>
                <a:off x="7467600" y="4751294"/>
                <a:ext cx="465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A36340-FFE0-1243-B825-4D3F41396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4751294"/>
                <a:ext cx="465832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331B73-E247-C240-989B-3B2497FFD5E8}"/>
                  </a:ext>
                </a:extLst>
              </p:cNvPr>
              <p:cNvSpPr txBox="1"/>
              <p:nvPr/>
            </p:nvSpPr>
            <p:spPr>
              <a:xfrm>
                <a:off x="9072283" y="3534669"/>
                <a:ext cx="460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331B73-E247-C240-989B-3B2497FFD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283" y="3534669"/>
                <a:ext cx="460511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0DE5CE-C2B7-A440-B1A1-16A54EF8EF9C}"/>
                  </a:ext>
                </a:extLst>
              </p:cNvPr>
              <p:cNvSpPr txBox="1"/>
              <p:nvPr/>
            </p:nvSpPr>
            <p:spPr>
              <a:xfrm>
                <a:off x="10452847" y="3534669"/>
                <a:ext cx="465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0DE5CE-C2B7-A440-B1A1-16A54EF8E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847" y="3534669"/>
                <a:ext cx="465832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7F732C-F3C5-6240-AECE-CE7CB44ED0F6}"/>
                  </a:ext>
                </a:extLst>
              </p:cNvPr>
              <p:cNvSpPr txBox="1"/>
              <p:nvPr/>
            </p:nvSpPr>
            <p:spPr>
              <a:xfrm>
                <a:off x="6917841" y="3796051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7F732C-F3C5-6240-AECE-CE7CB44ED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1" y="3796051"/>
                <a:ext cx="435504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1917DD-255D-774A-928E-67E952CB934D}"/>
                  </a:ext>
                </a:extLst>
              </p:cNvPr>
              <p:cNvSpPr txBox="1"/>
              <p:nvPr/>
            </p:nvSpPr>
            <p:spPr>
              <a:xfrm>
                <a:off x="8235653" y="5577161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1917DD-255D-774A-928E-67E952CB9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653" y="5577161"/>
                <a:ext cx="430181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1344E3-E621-8340-A001-CE50219F7F7B}"/>
                  </a:ext>
                </a:extLst>
              </p:cNvPr>
              <p:cNvSpPr txBox="1"/>
              <p:nvPr/>
            </p:nvSpPr>
            <p:spPr>
              <a:xfrm>
                <a:off x="9454853" y="2385594"/>
                <a:ext cx="430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1344E3-E621-8340-A001-CE50219F7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853" y="2385594"/>
                <a:ext cx="430181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1E75EE-1B74-FE4E-A031-C5FEA47FA0B7}"/>
                  </a:ext>
                </a:extLst>
              </p:cNvPr>
              <p:cNvSpPr txBox="1"/>
              <p:nvPr/>
            </p:nvSpPr>
            <p:spPr>
              <a:xfrm>
                <a:off x="10452847" y="5577161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1E75EE-1B74-FE4E-A031-C5FEA47FA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847" y="5577161"/>
                <a:ext cx="435504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4543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2169-DC12-FB45-8830-8DC12862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606"/>
            <a:ext cx="10515600" cy="1325563"/>
          </a:xfrm>
        </p:spPr>
        <p:txBody>
          <a:bodyPr/>
          <a:lstStyle/>
          <a:p>
            <a:r>
              <a:rPr lang="en-US" dirty="0"/>
              <a:t>Cubic spline example: 3 intervals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3D386-3F67-6F42-BD68-93640B022D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2957"/>
                <a:ext cx="5688480" cy="5249208"/>
              </a:xfrm>
            </p:spPr>
            <p:txBody>
              <a:bodyPr/>
              <a:lstStyle/>
              <a:p>
                <a:r>
                  <a:rPr lang="en-US" dirty="0"/>
                  <a:t>At the boundaries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Natural spline</a:t>
                </a:r>
                <a:r>
                  <a:rPr lang="en-US" dirty="0"/>
                  <a:t>, second derivatives at the boundary set to zero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3D386-3F67-6F42-BD68-93640B022D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2957"/>
                <a:ext cx="5688480" cy="5249208"/>
              </a:xfrm>
              <a:blipFill>
                <a:blip r:embed="rId2"/>
                <a:stretch>
                  <a:fillRect l="-1782" t="-1687" r="-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5375A9-C8F3-044E-948B-832430E03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680" y="1886729"/>
            <a:ext cx="4750920" cy="4557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A36340-FFE0-1243-B825-4D3F413960B0}"/>
                  </a:ext>
                </a:extLst>
              </p:cNvPr>
              <p:cNvSpPr txBox="1"/>
              <p:nvPr/>
            </p:nvSpPr>
            <p:spPr>
              <a:xfrm>
                <a:off x="7467600" y="4751294"/>
                <a:ext cx="465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A36340-FFE0-1243-B825-4D3F41396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4751294"/>
                <a:ext cx="465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331B73-E247-C240-989B-3B2497FFD5E8}"/>
                  </a:ext>
                </a:extLst>
              </p:cNvPr>
              <p:cNvSpPr txBox="1"/>
              <p:nvPr/>
            </p:nvSpPr>
            <p:spPr>
              <a:xfrm>
                <a:off x="9072283" y="3534669"/>
                <a:ext cx="460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331B73-E247-C240-989B-3B2497FFD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283" y="3534669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0DE5CE-C2B7-A440-B1A1-16A54EF8EF9C}"/>
                  </a:ext>
                </a:extLst>
              </p:cNvPr>
              <p:cNvSpPr txBox="1"/>
              <p:nvPr/>
            </p:nvSpPr>
            <p:spPr>
              <a:xfrm>
                <a:off x="10452847" y="3534669"/>
                <a:ext cx="465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0DE5CE-C2B7-A440-B1A1-16A54EF8E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847" y="3534669"/>
                <a:ext cx="465832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7F732C-F3C5-6240-AECE-CE7CB44ED0F6}"/>
                  </a:ext>
                </a:extLst>
              </p:cNvPr>
              <p:cNvSpPr txBox="1"/>
              <p:nvPr/>
            </p:nvSpPr>
            <p:spPr>
              <a:xfrm>
                <a:off x="6917841" y="3796051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7F732C-F3C5-6240-AECE-CE7CB44ED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41" y="3796051"/>
                <a:ext cx="43550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1917DD-255D-774A-928E-67E952CB934D}"/>
                  </a:ext>
                </a:extLst>
              </p:cNvPr>
              <p:cNvSpPr txBox="1"/>
              <p:nvPr/>
            </p:nvSpPr>
            <p:spPr>
              <a:xfrm>
                <a:off x="8235653" y="5577161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1917DD-255D-774A-928E-67E952CB9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653" y="5577161"/>
                <a:ext cx="430181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1344E3-E621-8340-A001-CE50219F7F7B}"/>
                  </a:ext>
                </a:extLst>
              </p:cNvPr>
              <p:cNvSpPr txBox="1"/>
              <p:nvPr/>
            </p:nvSpPr>
            <p:spPr>
              <a:xfrm>
                <a:off x="9454853" y="2385594"/>
                <a:ext cx="430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1344E3-E621-8340-A001-CE50219F7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853" y="2385594"/>
                <a:ext cx="430181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1E75EE-1B74-FE4E-A031-C5FEA47FA0B7}"/>
                  </a:ext>
                </a:extLst>
              </p:cNvPr>
              <p:cNvSpPr txBox="1"/>
              <p:nvPr/>
            </p:nvSpPr>
            <p:spPr>
              <a:xfrm>
                <a:off x="10452847" y="5577161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1E75EE-1B74-FE4E-A031-C5FEA47FA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847" y="5577161"/>
                <a:ext cx="435504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883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66DA9-C0D6-6746-B428-89D3E281D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Linear interpolation: </a:t>
            </a:r>
            <a:br>
              <a:rPr lang="en-US" dirty="0"/>
            </a:br>
            <a:r>
              <a:rPr lang="en-US" dirty="0"/>
              <a:t>Draw a line between two points</a:t>
            </a:r>
          </a:p>
        </p:txBody>
      </p:sp>
      <p:pic>
        <p:nvPicPr>
          <p:cNvPr id="1025" name="Picture 1" descr="page32image4102886064">
            <a:extLst>
              <a:ext uri="{FF2B5EF4-FFF2-40B4-BE49-F238E27FC236}">
                <a16:creationId xmlns:a16="http://schemas.microsoft.com/office/drawing/2014/main" id="{5E0DD486-BD0B-B443-8E87-EE93F1C15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1658470"/>
            <a:ext cx="90551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AE3FE3-AEF3-D241-A69E-0B2C49BE6DF9}"/>
                  </a:ext>
                </a:extLst>
              </p:cNvPr>
              <p:cNvSpPr txBox="1"/>
              <p:nvPr/>
            </p:nvSpPr>
            <p:spPr>
              <a:xfrm>
                <a:off x="3415553" y="5620870"/>
                <a:ext cx="4628831" cy="981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AE3FE3-AEF3-D241-A69E-0B2C49BE6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553" y="5620870"/>
                <a:ext cx="4628831" cy="981935"/>
              </a:xfrm>
              <a:prstGeom prst="rect">
                <a:avLst/>
              </a:prstGeom>
              <a:blipFill>
                <a:blip r:embed="rId3"/>
                <a:stretch>
                  <a:fillRect l="-274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363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B5F4-6C28-0047-B195-3E8A46D3A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18" y="0"/>
            <a:ext cx="10515600" cy="1325563"/>
          </a:xfrm>
        </p:spPr>
        <p:txBody>
          <a:bodyPr/>
          <a:lstStyle/>
          <a:p>
            <a:r>
              <a:rPr lang="en-US" dirty="0"/>
              <a:t>Now solve for the coefficients: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05AEFA-2A47-6A44-AD23-FEE3AC9278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9918" y="1331353"/>
                <a:ext cx="10515600" cy="515909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a cubic spline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linear function. </a:t>
                </a:r>
              </a:p>
              <a:p>
                <a:r>
                  <a:rPr lang="en-US" dirty="0"/>
                  <a:t>To find the coefficient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we do a linear interpolation in the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   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</a:t>
                </a:r>
              </a:p>
              <a:p>
                <a:pPr marL="0" indent="0">
                  <a:buNone/>
                </a:pPr>
                <a:r>
                  <a:rPr lang="en-US" dirty="0"/>
                  <a:t>     where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   and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05AEFA-2A47-6A44-AD23-FEE3AC9278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918" y="1331353"/>
                <a:ext cx="10515600" cy="5159094"/>
              </a:xfrm>
              <a:blipFill>
                <a:blip r:embed="rId2"/>
                <a:stretch>
                  <a:fillRect l="-1208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726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B5F4-6C28-0047-B195-3E8A46D3A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18" y="0"/>
            <a:ext cx="10515600" cy="1325563"/>
          </a:xfrm>
        </p:spPr>
        <p:txBody>
          <a:bodyPr/>
          <a:lstStyle/>
          <a:p>
            <a:r>
              <a:rPr lang="en-US" dirty="0"/>
              <a:t>Now solve for the coefficients: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05AEFA-2A47-6A44-AD23-FEE3AC9278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9918" y="1331353"/>
                <a:ext cx="10515600" cy="5159094"/>
              </a:xfrm>
            </p:spPr>
            <p:txBody>
              <a:bodyPr/>
              <a:lstStyle/>
              <a:p>
                <a:r>
                  <a:rPr lang="en-US" dirty="0"/>
                  <a:t>integrate twice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Double integral gives 2 constants. Impose the constraints: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05AEFA-2A47-6A44-AD23-FEE3AC9278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918" y="1331353"/>
                <a:ext cx="10515600" cy="5159094"/>
              </a:xfrm>
              <a:blipFill>
                <a:blip r:embed="rId2"/>
                <a:stretch>
                  <a:fillRect l="-1329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840284-AFC5-AD4E-9772-90D683D09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37"/>
          <a:stretch/>
        </p:blipFill>
        <p:spPr>
          <a:xfrm>
            <a:off x="511234" y="2115770"/>
            <a:ext cx="11680766" cy="869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1B1434-4F60-984D-803D-B4B47C1CC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30" y="4439986"/>
            <a:ext cx="10567323" cy="729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D50162-AE46-1347-842C-233919E23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64" y="5779247"/>
            <a:ext cx="10645589" cy="10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5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AC256-105C-CD42-BC48-18581EFAA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30"/>
            <a:ext cx="10515600" cy="1325563"/>
          </a:xfrm>
        </p:spPr>
        <p:txBody>
          <a:bodyPr/>
          <a:lstStyle/>
          <a:p>
            <a:r>
              <a:rPr lang="en-US" dirty="0"/>
              <a:t>Now solve for the coefficients: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49706D-8A76-5748-A889-50B6294EDB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175"/>
                <a:ext cx="10515600" cy="5221989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with: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So if we find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we find the spline.</a:t>
                </a:r>
              </a:p>
              <a:p>
                <a:pPr>
                  <a:lnSpc>
                    <a:spcPts val="4060"/>
                  </a:lnSpc>
                  <a:spcAft>
                    <a:spcPts val="600"/>
                  </a:spcAft>
                </a:pPr>
                <a:r>
                  <a:rPr lang="en-US" dirty="0"/>
                  <a:t>Applying the condition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the polynomial (enters through the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), we obtain a linear equation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49706D-8A76-5748-A889-50B6294EDB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175"/>
                <a:ext cx="10515600" cy="5221989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EDA43D3-961F-FA47-A3E6-79EC61F6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38" y="1465407"/>
            <a:ext cx="10567323" cy="729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BF1589-E526-EA40-8B05-9FCFDC07D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04" y="2760314"/>
            <a:ext cx="10645589" cy="1078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D66049-1D2D-3942-A0CA-B3746F8FB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452" y="5526224"/>
            <a:ext cx="8983383" cy="87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19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BCB0-6291-5F45-80D6-4A6748125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9"/>
            <a:ext cx="10515600" cy="1325563"/>
          </a:xfrm>
        </p:spPr>
        <p:txBody>
          <a:bodyPr/>
          <a:lstStyle/>
          <a:p>
            <a:r>
              <a:rPr lang="en-US" dirty="0"/>
              <a:t>Now solve for the coefficients: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FF096-94F9-D64A-80F8-CC5349B2C6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40512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equation applies to all interior points</a:t>
                </a:r>
              </a:p>
              <a:p>
                <a:pPr>
                  <a:lnSpc>
                    <a:spcPts val="4060"/>
                  </a:lnSpc>
                </a:pPr>
                <a:r>
                  <a:rPr lang="en-US" dirty="0"/>
                  <a:t>If we impose the natural boundary conditions:</a:t>
                </a:r>
              </a:p>
              <a:p>
                <a:pPr marL="0" indent="0">
                  <a:lnSpc>
                    <a:spcPts val="406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ts val="4060"/>
                  </a:lnSpc>
                  <a:buNone/>
                </a:pPr>
                <a:r>
                  <a:rPr lang="en-US" dirty="0"/>
                  <a:t>   We can represent the system of equations in a matrix form</a:t>
                </a:r>
              </a:p>
              <a:p>
                <a:pPr marL="0" indent="0">
                  <a:lnSpc>
                    <a:spcPts val="406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ts val="4060"/>
                  </a:lnSpc>
                  <a:buNone/>
                </a:pPr>
                <a:r>
                  <a:rPr lang="en-US" dirty="0"/>
                  <a:t>   written explicitly: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FF096-94F9-D64A-80F8-CC5349B2C6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40512"/>
                <a:ext cx="10515600" cy="4351338"/>
              </a:xfrm>
              <a:blipFill>
                <a:blip r:embed="rId2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8087BA1-7D27-B74C-A7B4-692109C25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452" y="1286739"/>
            <a:ext cx="8983383" cy="87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23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9977F-3178-7245-835D-DCAB483A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Results in a system of linear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F5C8EE-08D2-CE46-B56D-E3FD7D9D08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15591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Can be written as a tridiagonal matrix: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will discuss linear algebra in a later class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We solve the matrix find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and substitute them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F5C8EE-08D2-CE46-B56D-E3FD7D9D08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155919"/>
              </a:xfrm>
              <a:blipFill>
                <a:blip r:embed="rId2"/>
                <a:stretch>
                  <a:fillRect l="-965" t="-1720" b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EF51009-2EF9-5F4F-9DCF-03281D903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7" y="1952065"/>
            <a:ext cx="11585813" cy="304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45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3B0D-297E-BB4E-8F00-49BC252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271" y="0"/>
            <a:ext cx="10515600" cy="1325563"/>
          </a:xfrm>
        </p:spPr>
        <p:txBody>
          <a:bodyPr/>
          <a:lstStyle/>
          <a:p>
            <a:r>
              <a:rPr lang="en-US" dirty="0"/>
              <a:t>Example: Cubic spline for random numbers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0D148C-8836-7649-8852-0A26464D8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267" y="1073508"/>
            <a:ext cx="9534839" cy="4870886"/>
          </a:xfrm>
        </p:spPr>
      </p:pic>
    </p:spTree>
    <p:extLst>
      <p:ext uri="{BB962C8B-B14F-4D97-AF65-F5344CB8AC3E}">
        <p14:creationId xmlns:p14="http://schemas.microsoft.com/office/powerpoint/2010/main" val="4206376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CF04-A7C0-E947-BF9F-77D46925E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rtl="1"/>
            <a:r>
              <a:rPr lang="en-US" dirty="0"/>
              <a:t>Example: Derivatives of cubic splines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DE55CA-53BC-0444-984D-A2B48A11A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66" t="7535" r="2973" b="5132"/>
          <a:stretch/>
        </p:blipFill>
        <p:spPr>
          <a:xfrm>
            <a:off x="199516" y="2043954"/>
            <a:ext cx="11924002" cy="3263153"/>
          </a:xfrm>
        </p:spPr>
      </p:pic>
    </p:spTree>
    <p:extLst>
      <p:ext uri="{BB962C8B-B14F-4D97-AF65-F5344CB8AC3E}">
        <p14:creationId xmlns:p14="http://schemas.microsoft.com/office/powerpoint/2010/main" val="3281053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AEAB3-066D-E641-AB8D-E6BB7468D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Finding roots of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DD3F9-AEDC-C545-88DA-7EB4A34AFE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316"/>
                <a:ext cx="10515600" cy="5517683"/>
              </a:xfrm>
            </p:spPr>
            <p:txBody>
              <a:bodyPr/>
              <a:lstStyle/>
              <a:p>
                <a:pPr marL="228600" indent="-228600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 root of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228600" indent="-228600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Useful to find solution to general problems.</a:t>
                </a:r>
              </a:p>
              <a:p>
                <a:pPr lvl="1">
                  <a:spcBef>
                    <a:spcPts val="1000"/>
                  </a:spcBef>
                </a:pPr>
                <a:r>
                  <a:rPr lang="en-US" dirty="0"/>
                  <a:t>Example: Suppose we have the following equation for velocity of a free- falling mass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with a coefficient of drag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𝑔𝑚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ra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rad>
                    </m:oMath>
                  </m:oMathPara>
                </a14:m>
                <a:endParaRPr lang="en-US" dirty="0"/>
              </a:p>
              <a:p>
                <a:pPr lvl="1">
                  <a:spcBef>
                    <a:spcPts val="1000"/>
                  </a:spcBef>
                </a:pPr>
                <a:r>
                  <a:rPr lang="en-US" dirty="0"/>
                  <a:t>We would like to find the mass that would give a velocity of 36 m/s after  4 s of free fall. We can do this by rewriting the equation as:</a:t>
                </a:r>
              </a:p>
              <a:p>
                <a:pPr marL="457200" lvl="1" indent="0"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𝑔𝑚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ra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>
                  <a:spcBef>
                    <a:spcPts val="1000"/>
                  </a:spcBef>
                </a:pPr>
                <a:r>
                  <a:rPr lang="en-US" dirty="0"/>
                  <a:t>And find the root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 </m:t>
                    </m:r>
                  </m:oMath>
                </a14:m>
                <a:r>
                  <a:rPr lang="en-US" dirty="0"/>
                  <a:t>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=36</m:t>
                    </m:r>
                  </m:oMath>
                </a14:m>
                <a:r>
                  <a:rPr lang="en-US" dirty="0"/>
                  <a:t> m/s</a:t>
                </a:r>
              </a:p>
              <a:p>
                <a:pPr marL="457200" lvl="1" indent="0">
                  <a:spcBef>
                    <a:spcPts val="1000"/>
                  </a:spcBef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DD3F9-AEDC-C545-88DA-7EB4A34AFE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316"/>
                <a:ext cx="10515600" cy="5517683"/>
              </a:xfrm>
              <a:blipFill>
                <a:blip r:embed="rId2"/>
                <a:stretch>
                  <a:fillRect l="-965" t="-1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762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862-84A8-2149-8661-A431092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Finding roots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B4932-FF36-884A-A447-AC11A0DB4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6" y="1325562"/>
            <a:ext cx="11223812" cy="5532437"/>
          </a:xfrm>
        </p:spPr>
        <p:txBody>
          <a:bodyPr/>
          <a:lstStyle/>
          <a:p>
            <a:r>
              <a:rPr lang="en-US" dirty="0"/>
              <a:t>For very simple functions, we can find the root analytically.</a:t>
            </a:r>
          </a:p>
          <a:p>
            <a:r>
              <a:rPr lang="en-US" dirty="0"/>
              <a:t>For more complicated functions, we must do this numerically.</a:t>
            </a:r>
          </a:p>
          <a:p>
            <a:r>
              <a:rPr lang="en-US" dirty="0"/>
              <a:t>3 methods</a:t>
            </a:r>
          </a:p>
          <a:p>
            <a:pPr lvl="1"/>
            <a:r>
              <a:rPr lang="en-US" dirty="0"/>
              <a:t>Bisection method</a:t>
            </a:r>
          </a:p>
          <a:p>
            <a:pPr lvl="1"/>
            <a:r>
              <a:rPr lang="en-US" dirty="0"/>
              <a:t>Newton Raphson method</a:t>
            </a:r>
          </a:p>
          <a:p>
            <a:pPr lvl="1"/>
            <a:r>
              <a:rPr lang="en-US" dirty="0"/>
              <a:t>Secant method</a:t>
            </a:r>
          </a:p>
          <a:p>
            <a:r>
              <a:rPr lang="en-US" dirty="0"/>
              <a:t>First rule: If possible plot the function to get an idea of where roots 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968FD-48B0-B741-A85B-9E9076FFE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068" y="4537550"/>
            <a:ext cx="3681133" cy="23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5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862-84A8-2149-8661-A431092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Bisection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4932-FF36-884A-A447-AC11A0DB4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25562"/>
                <a:ext cx="11013141" cy="5532437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Choose two initial guesses for the root, a lower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upper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Chosen such that the function evaluated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have different signs</a:t>
                </a:r>
              </a:p>
              <a:p>
                <a:pPr lvl="1"/>
                <a:r>
                  <a:rPr lang="en-US" dirty="0"/>
                  <a:t>This can be checked by ensuring that: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An estimate for the root is determined as the </a:t>
                </a:r>
                <a:r>
                  <a:rPr lang="en-US" dirty="0">
                    <a:solidFill>
                      <a:srgbClr val="FF0000"/>
                    </a:solidFill>
                  </a:rPr>
                  <a:t>midpoint between the guesses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Make the following evaluations to determine in </a:t>
                </a:r>
                <a:r>
                  <a:rPr lang="en-US" dirty="0">
                    <a:solidFill>
                      <a:srgbClr val="FF0000"/>
                    </a:solidFill>
                  </a:rPr>
                  <a:t>which subinterval the root lies</a:t>
                </a:r>
                <a:r>
                  <a:rPr lang="en-US" dirty="0"/>
                  <a:t>, and thus obtain a refined guess: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0</m:t>
                    </m:r>
                  </m:oMath>
                </a14:m>
                <a:r>
                  <a:rPr lang="en-US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return to step 2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&gt;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en-US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return to step 2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0 </m:t>
                    </m:r>
                  </m:oMath>
                </a14:m>
                <a:r>
                  <a:rPr lang="en-US" dirty="0"/>
                  <a:t>, to some tolerance,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is the root. </a:t>
                </a:r>
                <a:r>
                  <a:rPr lang="en-US" dirty="0">
                    <a:solidFill>
                      <a:srgbClr val="FF0000"/>
                    </a:solidFill>
                  </a:rPr>
                  <a:t>Calculation is complete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4932-FF36-884A-A447-AC11A0DB4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25562"/>
                <a:ext cx="11013141" cy="5532437"/>
              </a:xfrm>
              <a:blipFill>
                <a:blip r:embed="rId2"/>
                <a:stretch>
                  <a:fillRect l="-1037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EB4DB6-01A6-0E49-8213-A6807F3CD94E}"/>
                  </a:ext>
                </a:extLst>
              </p:cNvPr>
              <p:cNvSpPr txBox="1"/>
              <p:nvPr/>
            </p:nvSpPr>
            <p:spPr>
              <a:xfrm>
                <a:off x="4455458" y="3192283"/>
                <a:ext cx="2716306" cy="1094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EB4DB6-01A6-0E49-8213-A6807F3CD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458" y="3192283"/>
                <a:ext cx="2716306" cy="1094980"/>
              </a:xfrm>
              <a:prstGeom prst="rect">
                <a:avLst/>
              </a:prstGeom>
              <a:blipFill>
                <a:blip r:embed="rId3"/>
                <a:stretch>
                  <a:fillRect b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99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6B08-63A8-5645-B443-B013C1A1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Errors in linear 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9F4D94-E108-564B-8CEC-FE450A3029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281"/>
                <a:ext cx="10515600" cy="558043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Exact value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Calculating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Consider a point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inside the interval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draw a quadratic curve (parabola) passing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  we can show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given by:</a:t>
                </a:r>
                <a:endParaRPr lang="en-US" i="1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 lvl="1"/>
                <a:r>
                  <a:rPr lang="en-US" dirty="0"/>
                  <a:t>As long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smooth in the region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error is of order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9F4D94-E108-564B-8CEC-FE450A302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281"/>
                <a:ext cx="10515600" cy="5580437"/>
              </a:xfrm>
              <a:blipFill>
                <a:blip r:embed="rId2"/>
                <a:stretch>
                  <a:fillRect l="-844" b="-11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33D6E43-D102-BC40-A21C-A6F7230C7D6C}"/>
              </a:ext>
            </a:extLst>
          </p:cNvPr>
          <p:cNvSpPr txBox="1"/>
          <p:nvPr/>
        </p:nvSpPr>
        <p:spPr>
          <a:xfrm>
            <a:off x="4831867" y="2223249"/>
            <a:ext cx="203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Linear interpolation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532B150-0E73-844F-B17F-A08B30DD923E}"/>
              </a:ext>
            </a:extLst>
          </p:cNvPr>
          <p:cNvSpPr/>
          <p:nvPr/>
        </p:nvSpPr>
        <p:spPr>
          <a:xfrm rot="5400000">
            <a:off x="5670446" y="582707"/>
            <a:ext cx="340660" cy="2940424"/>
          </a:xfrm>
          <a:prstGeom prst="rightBrace">
            <a:avLst>
              <a:gd name="adj1" fmla="val 143693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64BDD4-DA54-C74B-936B-3D0DBA04F731}"/>
              </a:ext>
            </a:extLst>
          </p:cNvPr>
          <p:cNvSpPr txBox="1"/>
          <p:nvPr/>
        </p:nvSpPr>
        <p:spPr>
          <a:xfrm>
            <a:off x="7684519" y="2223249"/>
            <a:ext cx="6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Error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179981D-D9D6-7B41-A153-67B4845A839C}"/>
              </a:ext>
            </a:extLst>
          </p:cNvPr>
          <p:cNvSpPr/>
          <p:nvPr/>
        </p:nvSpPr>
        <p:spPr>
          <a:xfrm rot="5400000">
            <a:off x="7841907" y="1550896"/>
            <a:ext cx="340660" cy="1004047"/>
          </a:xfrm>
          <a:prstGeom prst="rightBrace">
            <a:avLst>
              <a:gd name="adj1" fmla="val 143693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16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862-84A8-2149-8661-A431092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Bisection method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3BC9D923-18ED-284E-BB8F-A8BD43AE55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634060"/>
                  </p:ext>
                </p:extLst>
              </p:nvPr>
            </p:nvGraphicFramePr>
            <p:xfrm>
              <a:off x="1739153" y="1092481"/>
              <a:ext cx="8992347" cy="503041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3BC9D923-18ED-284E-BB8F-A8BD43AE55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9153" y="1092481"/>
                <a:ext cx="8992347" cy="503041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C7F274-F8CA-8E4B-B5DB-07335A67A13E}"/>
              </a:ext>
            </a:extLst>
          </p:cNvPr>
          <p:cNvSpPr txBox="1"/>
          <p:nvPr/>
        </p:nvSpPr>
        <p:spPr>
          <a:xfrm>
            <a:off x="1739153" y="6401829"/>
            <a:ext cx="308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 tooltip="Share link"/>
              </a:rPr>
              <a:t>https://youtu.be/zkd6CLfNNe8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904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862-84A8-2149-8661-A431092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Newton-Raphson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4932-FF36-884A-A447-AC11A0DB4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a root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Expand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a Taylor series around a </a:t>
                </a:r>
                <a:r>
                  <a:rPr lang="en-US" dirty="0">
                    <a:solidFill>
                      <a:srgbClr val="FF0000"/>
                    </a:solidFill>
                  </a:rPr>
                  <a:t>different</a:t>
                </a:r>
                <a:r>
                  <a:rPr lang="en-US" dirty="0"/>
                  <a:t>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that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the location where the linear Taylor function is zero (its root)</a:t>
                </a:r>
              </a:p>
              <a:p>
                <a:r>
                  <a:rPr lang="en-US" dirty="0"/>
                  <a:t>It will also be the root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very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but we can use this relation to refine the guess for the root.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4932-FF36-884A-A447-AC11A0DB4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8"/>
              </a:xfrm>
              <a:blipFill>
                <a:blip r:embed="rId2"/>
                <a:stretch>
                  <a:fillRect l="-965" t="-1602" r="-1689" b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567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862-84A8-2149-8661-A431092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Newton-Raphson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4932-FF36-884A-A447-AC11A0DB4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4932-FF36-884A-A447-AC11A0DB4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8"/>
              </a:xfrm>
              <a:blipFill>
                <a:blip r:embed="rId3"/>
                <a:stretch>
                  <a:fillRect t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BCBA3A-27FE-E145-A5D0-C2F73F99F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149" y="2346817"/>
            <a:ext cx="6818086" cy="42847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397F9A-90F3-E743-ACF2-0DC00D4154AB}"/>
                  </a:ext>
                </a:extLst>
              </p:cNvPr>
              <p:cNvSpPr/>
              <p:nvPr/>
            </p:nvSpPr>
            <p:spPr>
              <a:xfrm>
                <a:off x="4653808" y="4019397"/>
                <a:ext cx="4633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397F9A-90F3-E743-ACF2-0DC00D415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808" y="4019397"/>
                <a:ext cx="4633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DAEAA4-03B6-DA45-8191-4B2350A75867}"/>
                  </a:ext>
                </a:extLst>
              </p:cNvPr>
              <p:cNvSpPr/>
              <p:nvPr/>
            </p:nvSpPr>
            <p:spPr>
              <a:xfrm>
                <a:off x="5171968" y="4019397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DAEAA4-03B6-DA45-8191-4B2350A75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968" y="4019397"/>
                <a:ext cx="4660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656EE18A-8221-2748-8518-0DE552AA9FB2}"/>
              </a:ext>
            </a:extLst>
          </p:cNvPr>
          <p:cNvSpPr/>
          <p:nvPr/>
        </p:nvSpPr>
        <p:spPr>
          <a:xfrm>
            <a:off x="4789712" y="3823064"/>
            <a:ext cx="95794" cy="957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FAA658-E18A-9144-9A53-7A211FDE3B3C}"/>
              </a:ext>
            </a:extLst>
          </p:cNvPr>
          <p:cNvSpPr/>
          <p:nvPr/>
        </p:nvSpPr>
        <p:spPr>
          <a:xfrm>
            <a:off x="5307872" y="3653247"/>
            <a:ext cx="95794" cy="9579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99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862-84A8-2149-8661-A431092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Newton-Raphson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4932-FF36-884A-A447-AC11A0DB4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4932-FF36-884A-A447-AC11A0DB4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8"/>
              </a:xfrm>
              <a:blipFill>
                <a:blip r:embed="rId3"/>
                <a:stretch>
                  <a:fillRect t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BCBA3A-27FE-E145-A5D0-C2F73F99F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149" y="2346817"/>
            <a:ext cx="6818086" cy="42847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397F9A-90F3-E743-ACF2-0DC00D4154AB}"/>
                  </a:ext>
                </a:extLst>
              </p:cNvPr>
              <p:cNvSpPr/>
              <p:nvPr/>
            </p:nvSpPr>
            <p:spPr>
              <a:xfrm>
                <a:off x="4653808" y="4019397"/>
                <a:ext cx="4633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397F9A-90F3-E743-ACF2-0DC00D415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808" y="4019397"/>
                <a:ext cx="4633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DAEAA4-03B6-DA45-8191-4B2350A75867}"/>
                  </a:ext>
                </a:extLst>
              </p:cNvPr>
              <p:cNvSpPr/>
              <p:nvPr/>
            </p:nvSpPr>
            <p:spPr>
              <a:xfrm>
                <a:off x="5171968" y="4019397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DAEAA4-03B6-DA45-8191-4B2350A75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968" y="4019397"/>
                <a:ext cx="4660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DA63E-B2AE-194E-B254-4EC4BD2419FE}"/>
              </a:ext>
            </a:extLst>
          </p:cNvPr>
          <p:cNvCxnSpPr>
            <a:cxnSpLocks/>
          </p:cNvCxnSpPr>
          <p:nvPr/>
        </p:nvCxnSpPr>
        <p:spPr>
          <a:xfrm flipH="1">
            <a:off x="3222171" y="3265717"/>
            <a:ext cx="4119153" cy="8783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1F19455-E710-6348-AE97-5F71490BA41C}"/>
              </a:ext>
            </a:extLst>
          </p:cNvPr>
          <p:cNvSpPr/>
          <p:nvPr/>
        </p:nvSpPr>
        <p:spPr>
          <a:xfrm>
            <a:off x="4502331" y="3823065"/>
            <a:ext cx="95794" cy="957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6EE18A-8221-2748-8518-0DE552AA9FB2}"/>
              </a:ext>
            </a:extLst>
          </p:cNvPr>
          <p:cNvSpPr/>
          <p:nvPr/>
        </p:nvSpPr>
        <p:spPr>
          <a:xfrm>
            <a:off x="4789712" y="3823064"/>
            <a:ext cx="95794" cy="957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FAA658-E18A-9144-9A53-7A211FDE3B3C}"/>
              </a:ext>
            </a:extLst>
          </p:cNvPr>
          <p:cNvSpPr/>
          <p:nvPr/>
        </p:nvSpPr>
        <p:spPr>
          <a:xfrm>
            <a:off x="5307872" y="3653247"/>
            <a:ext cx="95794" cy="9579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ECC2546-27B6-9F46-86A7-A8B86AFB9184}"/>
                  </a:ext>
                </a:extLst>
              </p:cNvPr>
              <p:cNvSpPr/>
              <p:nvPr/>
            </p:nvSpPr>
            <p:spPr>
              <a:xfrm>
                <a:off x="2965863" y="2599284"/>
                <a:ext cx="1348639" cy="67903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ECC2546-27B6-9F46-86A7-A8B86AFB9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863" y="2599284"/>
                <a:ext cx="1348639" cy="679032"/>
              </a:xfrm>
              <a:prstGeom prst="rect">
                <a:avLst/>
              </a:prstGeom>
              <a:blipFill>
                <a:blip r:embed="rId7"/>
                <a:stretch>
                  <a:fillRect b="-7273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C901EB-B772-9E41-B4DA-5A6180305221}"/>
              </a:ext>
            </a:extLst>
          </p:cNvPr>
          <p:cNvCxnSpPr/>
          <p:nvPr/>
        </p:nvCxnSpPr>
        <p:spPr>
          <a:xfrm>
            <a:off x="3648891" y="3265716"/>
            <a:ext cx="853440" cy="5573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EE6C422-BC08-9642-A56E-D4FFD33A581E}"/>
                  </a:ext>
                </a:extLst>
              </p:cNvPr>
              <p:cNvSpPr/>
              <p:nvPr/>
            </p:nvSpPr>
            <p:spPr>
              <a:xfrm>
                <a:off x="4366427" y="4009248"/>
                <a:ext cx="4633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EE6C422-BC08-9642-A56E-D4FFD33A5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427" y="4009248"/>
                <a:ext cx="4633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246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862-84A8-2149-8661-A431092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Newton-Raphson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4932-FF36-884A-A447-AC11A0DB4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4932-FF36-884A-A447-AC11A0DB4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8"/>
              </a:xfrm>
              <a:blipFill>
                <a:blip r:embed="rId3"/>
                <a:stretch>
                  <a:fillRect t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BCBA3A-27FE-E145-A5D0-C2F73F99FD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180" b="58055"/>
          <a:stretch/>
        </p:blipFill>
        <p:spPr>
          <a:xfrm>
            <a:off x="2209311" y="2257624"/>
            <a:ext cx="7546961" cy="321796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DA63E-B2AE-194E-B254-4EC4BD2419FE}"/>
              </a:ext>
            </a:extLst>
          </p:cNvPr>
          <p:cNvCxnSpPr>
            <a:cxnSpLocks/>
          </p:cNvCxnSpPr>
          <p:nvPr/>
        </p:nvCxnSpPr>
        <p:spPr>
          <a:xfrm flipH="1">
            <a:off x="5116537" y="4315966"/>
            <a:ext cx="4119153" cy="8783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1F19455-E710-6348-AE97-5F71490BA41C}"/>
              </a:ext>
            </a:extLst>
          </p:cNvPr>
          <p:cNvSpPr/>
          <p:nvPr/>
        </p:nvSpPr>
        <p:spPr>
          <a:xfrm>
            <a:off x="6026338" y="4956061"/>
            <a:ext cx="95794" cy="957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6EE18A-8221-2748-8518-0DE552AA9FB2}"/>
              </a:ext>
            </a:extLst>
          </p:cNvPr>
          <p:cNvSpPr/>
          <p:nvPr/>
        </p:nvSpPr>
        <p:spPr>
          <a:xfrm>
            <a:off x="6556635" y="4956061"/>
            <a:ext cx="95794" cy="957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FAA658-E18A-9144-9A53-7A211FDE3B3C}"/>
              </a:ext>
            </a:extLst>
          </p:cNvPr>
          <p:cNvSpPr/>
          <p:nvPr/>
        </p:nvSpPr>
        <p:spPr>
          <a:xfrm>
            <a:off x="7380828" y="4697677"/>
            <a:ext cx="95794" cy="9579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897D590-4F72-7F42-B0B3-70936CF9BC25}"/>
                  </a:ext>
                </a:extLst>
              </p:cNvPr>
              <p:cNvSpPr/>
              <p:nvPr/>
            </p:nvSpPr>
            <p:spPr>
              <a:xfrm>
                <a:off x="6407403" y="5270573"/>
                <a:ext cx="4633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897D590-4F72-7F42-B0B3-70936CF9B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403" y="5270573"/>
                <a:ext cx="4633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FB348ED-4555-E940-A2E7-A3088C49BA8B}"/>
                  </a:ext>
                </a:extLst>
              </p:cNvPr>
              <p:cNvSpPr/>
              <p:nvPr/>
            </p:nvSpPr>
            <p:spPr>
              <a:xfrm>
                <a:off x="7203473" y="5270573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FB348ED-4555-E940-A2E7-A3088C49B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473" y="5270573"/>
                <a:ext cx="4660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D16200E-FB64-404A-A53F-7A453AA541B0}"/>
                  </a:ext>
                </a:extLst>
              </p:cNvPr>
              <p:cNvSpPr/>
              <p:nvPr/>
            </p:nvSpPr>
            <p:spPr>
              <a:xfrm>
                <a:off x="5891352" y="5272845"/>
                <a:ext cx="4633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D16200E-FB64-404A-A53F-7A453AA541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352" y="5272845"/>
                <a:ext cx="4633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4341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862-84A8-2149-8661-A431092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Newton-Raphson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4932-FF36-884A-A447-AC11A0DB4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4932-FF36-884A-A447-AC11A0DB4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8"/>
              </a:xfrm>
              <a:blipFill>
                <a:blip r:embed="rId3"/>
                <a:stretch>
                  <a:fillRect t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BCBA3A-27FE-E145-A5D0-C2F73F99FD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180" b="58055"/>
          <a:stretch/>
        </p:blipFill>
        <p:spPr>
          <a:xfrm>
            <a:off x="2209311" y="2257624"/>
            <a:ext cx="7546961" cy="321796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DA63E-B2AE-194E-B254-4EC4BD2419FE}"/>
              </a:ext>
            </a:extLst>
          </p:cNvPr>
          <p:cNvCxnSpPr>
            <a:cxnSpLocks/>
          </p:cNvCxnSpPr>
          <p:nvPr/>
        </p:nvCxnSpPr>
        <p:spPr>
          <a:xfrm flipH="1">
            <a:off x="5116537" y="4315966"/>
            <a:ext cx="4119153" cy="8783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1F19455-E710-6348-AE97-5F71490BA41C}"/>
              </a:ext>
            </a:extLst>
          </p:cNvPr>
          <p:cNvSpPr/>
          <p:nvPr/>
        </p:nvSpPr>
        <p:spPr>
          <a:xfrm>
            <a:off x="6026338" y="4956061"/>
            <a:ext cx="95794" cy="957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6EE18A-8221-2748-8518-0DE552AA9FB2}"/>
              </a:ext>
            </a:extLst>
          </p:cNvPr>
          <p:cNvSpPr/>
          <p:nvPr/>
        </p:nvSpPr>
        <p:spPr>
          <a:xfrm>
            <a:off x="6556635" y="4956061"/>
            <a:ext cx="95794" cy="957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FAA658-E18A-9144-9A53-7A211FDE3B3C}"/>
              </a:ext>
            </a:extLst>
          </p:cNvPr>
          <p:cNvSpPr/>
          <p:nvPr/>
        </p:nvSpPr>
        <p:spPr>
          <a:xfrm>
            <a:off x="7380828" y="4697677"/>
            <a:ext cx="95794" cy="9579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E829E57A-401D-5042-87AB-8DD5BBD68845}"/>
              </a:ext>
            </a:extLst>
          </p:cNvPr>
          <p:cNvSpPr/>
          <p:nvPr/>
        </p:nvSpPr>
        <p:spPr>
          <a:xfrm flipH="1">
            <a:off x="6139556" y="4737397"/>
            <a:ext cx="1284812" cy="249810"/>
          </a:xfrm>
          <a:prstGeom prst="rtTriangle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5FA8D43-C17A-B84E-811B-CC41402A8963}"/>
                  </a:ext>
                </a:extLst>
              </p:cNvPr>
              <p:cNvSpPr/>
              <p:nvPr/>
            </p:nvSpPr>
            <p:spPr>
              <a:xfrm>
                <a:off x="6407403" y="5270573"/>
                <a:ext cx="4633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5FA8D43-C17A-B84E-811B-CC41402A8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403" y="5270573"/>
                <a:ext cx="4633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7F2AC4E-FCC5-D84A-AF4A-DF6DC0AFCA2F}"/>
                  </a:ext>
                </a:extLst>
              </p:cNvPr>
              <p:cNvSpPr/>
              <p:nvPr/>
            </p:nvSpPr>
            <p:spPr>
              <a:xfrm>
                <a:off x="7203473" y="5270573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7F2AC4E-FCC5-D84A-AF4A-DF6DC0AFCA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473" y="5270573"/>
                <a:ext cx="4660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186C0AB-5F65-1642-B99C-5163F38D920C}"/>
                  </a:ext>
                </a:extLst>
              </p:cNvPr>
              <p:cNvSpPr/>
              <p:nvPr/>
            </p:nvSpPr>
            <p:spPr>
              <a:xfrm>
                <a:off x="5891352" y="5272845"/>
                <a:ext cx="4633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186C0AB-5F65-1642-B99C-5163F38D9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352" y="5272845"/>
                <a:ext cx="4633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842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862-84A8-2149-8661-A431092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Newton-Raphson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4932-FF36-884A-A447-AC11A0DB4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4932-FF36-884A-A447-AC11A0DB4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8"/>
              </a:xfrm>
              <a:blipFill>
                <a:blip r:embed="rId3"/>
                <a:stretch>
                  <a:fillRect t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BCBA3A-27FE-E145-A5D0-C2F73F99FD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180" b="58055"/>
          <a:stretch/>
        </p:blipFill>
        <p:spPr>
          <a:xfrm>
            <a:off x="2209311" y="2257624"/>
            <a:ext cx="7546961" cy="3217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397F9A-90F3-E743-ACF2-0DC00D4154AB}"/>
                  </a:ext>
                </a:extLst>
              </p:cNvPr>
              <p:cNvSpPr/>
              <p:nvPr/>
            </p:nvSpPr>
            <p:spPr>
              <a:xfrm>
                <a:off x="6168610" y="5118026"/>
                <a:ext cx="1018933" cy="403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397F9A-90F3-E743-ACF2-0DC00D415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610" y="5118026"/>
                <a:ext cx="1018933" cy="403124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DA63E-B2AE-194E-B254-4EC4BD2419FE}"/>
              </a:ext>
            </a:extLst>
          </p:cNvPr>
          <p:cNvCxnSpPr>
            <a:cxnSpLocks/>
          </p:cNvCxnSpPr>
          <p:nvPr/>
        </p:nvCxnSpPr>
        <p:spPr>
          <a:xfrm flipH="1">
            <a:off x="5116537" y="4315966"/>
            <a:ext cx="4119153" cy="8783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1F19455-E710-6348-AE97-5F71490BA41C}"/>
              </a:ext>
            </a:extLst>
          </p:cNvPr>
          <p:cNvSpPr/>
          <p:nvPr/>
        </p:nvSpPr>
        <p:spPr>
          <a:xfrm>
            <a:off x="6026338" y="4956061"/>
            <a:ext cx="95794" cy="957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6EE18A-8221-2748-8518-0DE552AA9FB2}"/>
              </a:ext>
            </a:extLst>
          </p:cNvPr>
          <p:cNvSpPr/>
          <p:nvPr/>
        </p:nvSpPr>
        <p:spPr>
          <a:xfrm>
            <a:off x="6556635" y="4956061"/>
            <a:ext cx="95794" cy="957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FAA658-E18A-9144-9A53-7A211FDE3B3C}"/>
              </a:ext>
            </a:extLst>
          </p:cNvPr>
          <p:cNvSpPr/>
          <p:nvPr/>
        </p:nvSpPr>
        <p:spPr>
          <a:xfrm>
            <a:off x="7380828" y="4697677"/>
            <a:ext cx="95794" cy="9579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ECC2546-27B6-9F46-86A7-A8B86AFB9184}"/>
                  </a:ext>
                </a:extLst>
              </p:cNvPr>
              <p:cNvSpPr/>
              <p:nvPr/>
            </p:nvSpPr>
            <p:spPr>
              <a:xfrm>
                <a:off x="4691925" y="5752276"/>
                <a:ext cx="2581732" cy="874598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ECC2546-27B6-9F46-86A7-A8B86AFB9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925" y="5752276"/>
                <a:ext cx="2581732" cy="874598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D79DDC8-011D-4643-B24E-51856CE32720}"/>
                  </a:ext>
                </a:extLst>
              </p:cNvPr>
              <p:cNvSpPr/>
              <p:nvPr/>
            </p:nvSpPr>
            <p:spPr>
              <a:xfrm>
                <a:off x="7627341" y="4658944"/>
                <a:ext cx="7910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D79DDC8-011D-4643-B24E-51856CE327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341" y="4658944"/>
                <a:ext cx="79105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>
            <a:extLst>
              <a:ext uri="{FF2B5EF4-FFF2-40B4-BE49-F238E27FC236}">
                <a16:creationId xmlns:a16="http://schemas.microsoft.com/office/drawing/2014/main" id="{32012E6C-1757-404B-80FE-7BB5512EB59F}"/>
              </a:ext>
            </a:extLst>
          </p:cNvPr>
          <p:cNvSpPr/>
          <p:nvPr/>
        </p:nvSpPr>
        <p:spPr>
          <a:xfrm rot="5400000">
            <a:off x="6639725" y="4478706"/>
            <a:ext cx="219143" cy="1306594"/>
          </a:xfrm>
          <a:prstGeom prst="rightBrace">
            <a:avLst>
              <a:gd name="adj1" fmla="val 3209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AA6D8F2B-43E6-CA4C-81D6-0200B282D33F}"/>
              </a:ext>
            </a:extLst>
          </p:cNvPr>
          <p:cNvSpPr/>
          <p:nvPr/>
        </p:nvSpPr>
        <p:spPr>
          <a:xfrm>
            <a:off x="7450495" y="4735497"/>
            <a:ext cx="150719" cy="239644"/>
          </a:xfrm>
          <a:prstGeom prst="rightBrace">
            <a:avLst>
              <a:gd name="adj1" fmla="val 3209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E829E57A-401D-5042-87AB-8DD5BBD68845}"/>
              </a:ext>
            </a:extLst>
          </p:cNvPr>
          <p:cNvSpPr/>
          <p:nvPr/>
        </p:nvSpPr>
        <p:spPr>
          <a:xfrm flipH="1">
            <a:off x="6139556" y="4737397"/>
            <a:ext cx="1284812" cy="249810"/>
          </a:xfrm>
          <a:prstGeom prst="rtTriangle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19BA376-F899-3745-8C61-DB463B3BF63E}"/>
                  </a:ext>
                </a:extLst>
              </p:cNvPr>
              <p:cNvSpPr/>
              <p:nvPr/>
            </p:nvSpPr>
            <p:spPr>
              <a:xfrm>
                <a:off x="7203473" y="5270573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19BA376-F899-3745-8C61-DB463B3BF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473" y="5270573"/>
                <a:ext cx="4660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BF7AAC8-9EC9-0B4A-997F-7F0C2F70F746}"/>
                  </a:ext>
                </a:extLst>
              </p:cNvPr>
              <p:cNvSpPr/>
              <p:nvPr/>
            </p:nvSpPr>
            <p:spPr>
              <a:xfrm>
                <a:off x="5891352" y="5272845"/>
                <a:ext cx="4633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BF7AAC8-9EC9-0B4A-997F-7F0C2F70F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352" y="5272845"/>
                <a:ext cx="46339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781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862-84A8-2149-8661-A431092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Newton-Raphson method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4932-FF36-884A-A447-AC11A0DB4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25562"/>
                <a:ext cx="11040035" cy="5290391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Make an initial guess for the root: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the Taylor series expansion to find a better estimate of the root: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an improved estimate at the root and employ the Taylor series expansion again to get a better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Repeat process until the answer is accurate enough at the </a:t>
                </a:r>
                <a:r>
                  <a:rPr lang="en-US" i="1" dirty="0" err="1"/>
                  <a:t>n’</a:t>
                </a:r>
                <a:r>
                  <a:rPr lang="en-US" dirty="0" err="1"/>
                  <a:t>th</a:t>
                </a:r>
                <a:r>
                  <a:rPr lang="en-US" dirty="0"/>
                  <a:t> estimate: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4932-FF36-884A-A447-AC11A0DB4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25562"/>
                <a:ext cx="11040035" cy="5290391"/>
              </a:xfrm>
              <a:blipFill>
                <a:blip r:embed="rId2"/>
                <a:stretch>
                  <a:fillRect l="-1034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344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862-84A8-2149-8661-A431092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Newton-Raphson method procedure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1D728-46D5-1B4C-81F2-FA0953D15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13" y="1325563"/>
            <a:ext cx="10504051" cy="5532437"/>
          </a:xfrm>
        </p:spPr>
      </p:pic>
    </p:spTree>
    <p:extLst>
      <p:ext uri="{BB962C8B-B14F-4D97-AF65-F5344CB8AC3E}">
        <p14:creationId xmlns:p14="http://schemas.microsoft.com/office/powerpoint/2010/main" val="1478737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862-84A8-2149-8661-A431092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Newton-Raphson method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9161628-395F-9E4F-B610-89F71D2D44D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39539594"/>
                  </p:ext>
                </p:extLst>
              </p:nvPr>
            </p:nvGraphicFramePr>
            <p:xfrm>
              <a:off x="304800" y="1057836"/>
              <a:ext cx="11456894" cy="511912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49161628-395F-9E4F-B610-89F71D2D44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800" y="1057836"/>
                <a:ext cx="11456894" cy="511912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51BE926-7FA7-8445-B27A-2C04CBD68B11}"/>
              </a:ext>
            </a:extLst>
          </p:cNvPr>
          <p:cNvSpPr txBox="1"/>
          <p:nvPr/>
        </p:nvSpPr>
        <p:spPr>
          <a:xfrm>
            <a:off x="838200" y="6176963"/>
            <a:ext cx="315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https://youtu.be/OgQNXe03lh4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95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73F8-33C6-6344-A1DF-FE09CFB7A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65" y="0"/>
            <a:ext cx="11582399" cy="1325563"/>
          </a:xfrm>
        </p:spPr>
        <p:txBody>
          <a:bodyPr/>
          <a:lstStyle/>
          <a:p>
            <a:r>
              <a:rPr lang="en-US" dirty="0"/>
              <a:t>Simple example of errors in linear interpolation: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C35B872-FAED-5045-AF09-1DEF15447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443"/>
          <a:stretch/>
        </p:blipFill>
        <p:spPr>
          <a:xfrm>
            <a:off x="2545976" y="1013011"/>
            <a:ext cx="6864729" cy="362821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2E528F-9F82-034F-8A51-9BDFC5BB48B1}"/>
                  </a:ext>
                </a:extLst>
              </p:cNvPr>
              <p:cNvSpPr txBox="1"/>
              <p:nvPr/>
            </p:nvSpPr>
            <p:spPr>
              <a:xfrm>
                <a:off x="913281" y="4748375"/>
                <a:ext cx="10130118" cy="1747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(−1)(1)=1</m:t>
                      </m:r>
                    </m:oMath>
                  </m:oMathPara>
                </a14:m>
                <a:endParaRPr lang="en-US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General case: Fit a parabola as we did for Simpson’s rule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2E528F-9F82-034F-8A51-9BDFC5BB4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81" y="4748375"/>
                <a:ext cx="10130118" cy="1747210"/>
              </a:xfrm>
              <a:prstGeom prst="rect">
                <a:avLst/>
              </a:prstGeom>
              <a:blipFill>
                <a:blip r:embed="rId4"/>
                <a:stretch>
                  <a:fillRect l="-1504" t="-140580" r="-251" b="-17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514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862-84A8-2149-8661-A431092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Failure of Newton-Raphson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B4932-FF36-884A-A447-AC11A0DB4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460719"/>
          </a:xfrm>
        </p:spPr>
        <p:txBody>
          <a:bodyPr/>
          <a:lstStyle/>
          <a:p>
            <a:r>
              <a:rPr lang="en-US" dirty="0"/>
              <a:t>Example of a simple function that defeats Newton-Raphson Iteration: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estimate gets further from the true root.  Estimates are diverging not converging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41C9E-F1E3-DD41-A545-A8BBD3D2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65" y="1831414"/>
            <a:ext cx="7682753" cy="407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57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862-84A8-2149-8661-A431092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Careful in choosing the stopping criteria for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B4932-FF36-884A-A447-AC11A0DB4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270" y="1325563"/>
            <a:ext cx="10914529" cy="4351338"/>
          </a:xfrm>
        </p:spPr>
        <p:txBody>
          <a:bodyPr/>
          <a:lstStyle/>
          <a:p>
            <a:r>
              <a:rPr lang="en-US" dirty="0"/>
              <a:t>Could stop when we reach some </a:t>
            </a:r>
            <a:r>
              <a:rPr lang="en-US" dirty="0">
                <a:solidFill>
                  <a:srgbClr val="FF0000"/>
                </a:solidFill>
              </a:rPr>
              <a:t>maximum number of iterations</a:t>
            </a:r>
          </a:p>
          <a:p>
            <a:pPr lvl="1"/>
            <a:r>
              <a:rPr lang="en-US" dirty="0"/>
              <a:t>Estimate may be no where near the root</a:t>
            </a:r>
          </a:p>
          <a:p>
            <a:pPr lvl="1"/>
            <a:r>
              <a:rPr lang="en-US" dirty="0"/>
              <a:t>We can consider this case a failure of the method and warn user about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60B81-327B-334D-A96E-E08273A50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65" y="2638246"/>
            <a:ext cx="7682753" cy="407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7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862-84A8-2149-8661-A431092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Careful in choosing the stopping criteria for iterations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4932-FF36-884A-A447-AC11A0DB4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271" y="1325563"/>
                <a:ext cx="11519647" cy="4351338"/>
              </a:xfrm>
            </p:spPr>
            <p:txBody>
              <a:bodyPr/>
              <a:lstStyle/>
              <a:p>
                <a:r>
                  <a:rPr lang="en-US" dirty="0"/>
                  <a:t>Could stop when we reach some </a:t>
                </a:r>
                <a:r>
                  <a:rPr lang="en-US" dirty="0">
                    <a:solidFill>
                      <a:srgbClr val="FF0000"/>
                    </a:solidFill>
                  </a:rPr>
                  <a:t>maximum number of iterations</a:t>
                </a:r>
              </a:p>
              <a:p>
                <a:pPr lvl="1"/>
                <a:r>
                  <a:rPr lang="en-US" dirty="0"/>
                  <a:t>Estimate may be no where near the root</a:t>
                </a:r>
              </a:p>
              <a:p>
                <a:pPr lvl="1"/>
                <a:r>
                  <a:rPr lang="en-US" dirty="0"/>
                  <a:t>We can consider this case a failure of the method and warn user about it.</a:t>
                </a:r>
              </a:p>
              <a:p>
                <a:r>
                  <a:rPr lang="en-US" dirty="0"/>
                  <a:t>Could stop when the value of the function evaluated at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 err="1"/>
                  <a:t>’</a:t>
                </a:r>
                <a:r>
                  <a:rPr lang="en-US" dirty="0" err="1"/>
                  <a:t>th</a:t>
                </a:r>
                <a:r>
                  <a:rPr lang="en-US" dirty="0"/>
                  <a:t> estimate is less than a small number: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be deceptive; final estimate may not be near a root, might just be close to zero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4932-FF36-884A-A447-AC11A0DB4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271" y="1325563"/>
                <a:ext cx="11519647" cy="4351338"/>
              </a:xfrm>
              <a:blipFill>
                <a:blip r:embed="rId2"/>
                <a:stretch>
                  <a:fillRect l="-991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B3CD757-D88B-714E-A0C1-A540C4DBD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52"/>
          <a:stretch/>
        </p:blipFill>
        <p:spPr>
          <a:xfrm>
            <a:off x="2994256" y="3953434"/>
            <a:ext cx="5163625" cy="288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06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862-84A8-2149-8661-A431092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Careful in choosing the stopping criteria for iterations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BD0EAC2-18EF-2A48-BAD8-13F02456D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271" y="1325563"/>
                <a:ext cx="11519647" cy="4351338"/>
              </a:xfrm>
            </p:spPr>
            <p:txBody>
              <a:bodyPr/>
              <a:lstStyle/>
              <a:p>
                <a:r>
                  <a:rPr lang="en-US" dirty="0"/>
                  <a:t>Could stop when we reach some </a:t>
                </a:r>
                <a:r>
                  <a:rPr lang="en-US" dirty="0">
                    <a:solidFill>
                      <a:srgbClr val="FF0000"/>
                    </a:solidFill>
                  </a:rPr>
                  <a:t>maximum number of iterations</a:t>
                </a:r>
              </a:p>
              <a:p>
                <a:pPr lvl="1"/>
                <a:r>
                  <a:rPr lang="en-US" dirty="0"/>
                  <a:t>Estimate may be no where near the root</a:t>
                </a:r>
              </a:p>
              <a:p>
                <a:pPr lvl="1"/>
                <a:r>
                  <a:rPr lang="en-US" dirty="0"/>
                  <a:t>We can consider this case a failure of the method and warn user about it.</a:t>
                </a:r>
              </a:p>
              <a:p>
                <a:r>
                  <a:rPr lang="en-US" dirty="0"/>
                  <a:t>Could stop when the value of the function evaluated at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 err="1"/>
                  <a:t>’</a:t>
                </a:r>
                <a:r>
                  <a:rPr lang="en-US" dirty="0" err="1"/>
                  <a:t>th</a:t>
                </a:r>
                <a:r>
                  <a:rPr lang="en-US" dirty="0"/>
                  <a:t> estimate is less than a small number: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be deceptive; final estimate may not be near a root, might just be close to zero</a:t>
                </a:r>
              </a:p>
              <a:p>
                <a:r>
                  <a:rPr lang="en-US" dirty="0"/>
                  <a:t>Could stop when change between estimates becomes small relative to the current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th) estimate: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Better, but still fails when the root is located at zero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BD0EAC2-18EF-2A48-BAD8-13F02456D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271" y="1325563"/>
                <a:ext cx="11519647" cy="4351338"/>
              </a:xfrm>
              <a:blipFill>
                <a:blip r:embed="rId2"/>
                <a:stretch>
                  <a:fillRect l="-991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47B1A22-6703-2248-B2FD-D61C7027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753" y="4245719"/>
            <a:ext cx="3142441" cy="254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24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862-84A8-2149-8661-A431092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Careful in choosing the stopping criteria for iterations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BD0EAC2-18EF-2A48-BAD8-13F02456D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271" y="1325562"/>
                <a:ext cx="11519647" cy="5532437"/>
              </a:xfrm>
            </p:spPr>
            <p:txBody>
              <a:bodyPr/>
              <a:lstStyle/>
              <a:p>
                <a:r>
                  <a:rPr lang="en-US" dirty="0"/>
                  <a:t>Could stop when we reach some </a:t>
                </a:r>
                <a:r>
                  <a:rPr lang="en-US" dirty="0">
                    <a:solidFill>
                      <a:srgbClr val="FF0000"/>
                    </a:solidFill>
                  </a:rPr>
                  <a:t>maximum number of iterations</a:t>
                </a:r>
              </a:p>
              <a:p>
                <a:pPr lvl="1"/>
                <a:r>
                  <a:rPr lang="en-US" dirty="0"/>
                  <a:t>Estimate may be no where near the root</a:t>
                </a:r>
              </a:p>
              <a:p>
                <a:pPr lvl="1"/>
                <a:r>
                  <a:rPr lang="en-US" dirty="0"/>
                  <a:t>We can consider this case a failure of the method and warn user about it.</a:t>
                </a:r>
              </a:p>
              <a:p>
                <a:r>
                  <a:rPr lang="en-US" dirty="0"/>
                  <a:t>Could stop when the value of the function evaluated at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 err="1"/>
                  <a:t>’</a:t>
                </a:r>
                <a:r>
                  <a:rPr lang="en-US" dirty="0" err="1"/>
                  <a:t>th</a:t>
                </a:r>
                <a:r>
                  <a:rPr lang="en-US" dirty="0"/>
                  <a:t> estimate is less than a small number: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be deceptive; final estimate may not be near a root, might just be close to zero</a:t>
                </a:r>
              </a:p>
              <a:p>
                <a:r>
                  <a:rPr lang="en-US" dirty="0"/>
                  <a:t>Could stop when change between estimates becomes small relative to the current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th) estimate: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Better, but still fails when the root is located at zero, can never stop.</a:t>
                </a:r>
              </a:p>
              <a:p>
                <a:r>
                  <a:rPr lang="en-US" dirty="0"/>
                  <a:t>So let's use: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BD0EAC2-18EF-2A48-BAD8-13F02456D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271" y="1325562"/>
                <a:ext cx="11519647" cy="5532437"/>
              </a:xfrm>
              <a:blipFill>
                <a:blip r:embed="rId2"/>
                <a:stretch>
                  <a:fillRect l="-991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146E1A-F4C3-074F-9307-616B26FF4218}"/>
                  </a:ext>
                </a:extLst>
              </p:cNvPr>
              <p:cNvSpPr txBox="1"/>
              <p:nvPr/>
            </p:nvSpPr>
            <p:spPr>
              <a:xfrm>
                <a:off x="2626659" y="5513294"/>
                <a:ext cx="7713907" cy="1190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≠0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,  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146E1A-F4C3-074F-9307-616B26FF4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659" y="5513294"/>
                <a:ext cx="7713907" cy="1190839"/>
              </a:xfrm>
              <a:prstGeom prst="rect">
                <a:avLst/>
              </a:prstGeom>
              <a:blipFill>
                <a:blip r:embed="rId3"/>
                <a:stretch>
                  <a:fillRect t="-204211" b="-29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217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862-84A8-2149-8661-A431092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Newton-Raphson method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4932-FF36-884A-A447-AC11A0DB4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25562"/>
                <a:ext cx="11040035" cy="5290391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Make an initial guess for the root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/>
                  <a:t>, and the convergence tolerance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Loop through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up to a maximum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(exit and tell the user that the root finding has failed if it reaches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Make sure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0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. 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b="0" dirty="0">
                    <a:latin typeface="Cambria Math" panose="02040503050406030204" pitchFamily="18" charset="0"/>
                  </a:rPr>
                  <a:t>Compute new estimate of root: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b="0" dirty="0">
                    <a:latin typeface="Cambria Math" panose="02040503050406030204" pitchFamily="18" charset="0"/>
                  </a:rPr>
                  <a:t>Check convergence criteria: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 startAt="3"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 startAt="3"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4932-FF36-884A-A447-AC11A0DB4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25562"/>
                <a:ext cx="11040035" cy="5290391"/>
              </a:xfrm>
              <a:blipFill>
                <a:blip r:embed="rId2"/>
                <a:stretch>
                  <a:fillRect l="-1034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9375EA-2493-2D4D-8875-25CA10F7CCAC}"/>
                  </a:ext>
                </a:extLst>
              </p:cNvPr>
              <p:cNvSpPr txBox="1"/>
              <p:nvPr/>
            </p:nvSpPr>
            <p:spPr>
              <a:xfrm>
                <a:off x="2591031" y="4829695"/>
                <a:ext cx="7534370" cy="1190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≠0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,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9375EA-2493-2D4D-8875-25CA10F7C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031" y="4829695"/>
                <a:ext cx="7534370" cy="1190839"/>
              </a:xfrm>
              <a:prstGeom prst="rect">
                <a:avLst/>
              </a:prstGeom>
              <a:blipFill>
                <a:blip r:embed="rId3"/>
                <a:stretch>
                  <a:fillRect t="-204211" b="-29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645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862-84A8-2149-8661-A431092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Secant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4932-FF36-884A-A447-AC11A0DB4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5209708"/>
              </a:xfrm>
            </p:spPr>
            <p:txBody>
              <a:bodyPr/>
              <a:lstStyle/>
              <a:p>
                <a:r>
                  <a:rPr lang="en-US" dirty="0"/>
                  <a:t>Similar to the Newton-Raphson method, but does not require calculating the derivative of the function</a:t>
                </a:r>
              </a:p>
              <a:p>
                <a:r>
                  <a:rPr lang="en-US" dirty="0"/>
                  <a:t>Start with two initial guesses,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Use a finite difference derivative to get a new guess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Proceed in the same way as the Newton-Raphson method</a:t>
                </a:r>
              </a:p>
              <a:p>
                <a:r>
                  <a:rPr lang="en-US" dirty="0"/>
                  <a:t>For the next step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4932-FF36-884A-A447-AC11A0DB4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5209708"/>
              </a:xfrm>
              <a:blipFill>
                <a:blip r:embed="rId2"/>
                <a:stretch>
                  <a:fillRect l="-965" t="-1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74DA923-AFE2-F44D-B41F-066C4A0B59DC}"/>
              </a:ext>
            </a:extLst>
          </p:cNvPr>
          <p:cNvSpPr/>
          <p:nvPr/>
        </p:nvSpPr>
        <p:spPr>
          <a:xfrm>
            <a:off x="6191793" y="3550024"/>
            <a:ext cx="2521901" cy="1021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D70280-8598-EB4F-B322-A741A6154E1B}"/>
                  </a:ext>
                </a:extLst>
              </p:cNvPr>
              <p:cNvSpPr txBox="1"/>
              <p:nvPr/>
            </p:nvSpPr>
            <p:spPr>
              <a:xfrm>
                <a:off x="9593301" y="2931459"/>
                <a:ext cx="1322926" cy="7601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D70280-8598-EB4F-B322-A741A6154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301" y="2931459"/>
                <a:ext cx="1322926" cy="760144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A61D25-44F0-BC42-9D12-74A37E3D0021}"/>
              </a:ext>
            </a:extLst>
          </p:cNvPr>
          <p:cNvCxnSpPr/>
          <p:nvPr/>
        </p:nvCxnSpPr>
        <p:spPr>
          <a:xfrm flipV="1">
            <a:off x="8713694" y="3684494"/>
            <a:ext cx="815788" cy="4034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73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862-84A8-2149-8661-A431092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Secant method vs. Newton-Raphson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B4932-FF36-884A-A447-AC11A0DB4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CBA3A-27FE-E145-A5D0-C2F73F99F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180" b="58055"/>
          <a:stretch/>
        </p:blipFill>
        <p:spPr>
          <a:xfrm>
            <a:off x="2209311" y="2257624"/>
            <a:ext cx="7546961" cy="321796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DA63E-B2AE-194E-B254-4EC4BD2419FE}"/>
              </a:ext>
            </a:extLst>
          </p:cNvPr>
          <p:cNvCxnSpPr>
            <a:cxnSpLocks/>
          </p:cNvCxnSpPr>
          <p:nvPr/>
        </p:nvCxnSpPr>
        <p:spPr>
          <a:xfrm flipH="1">
            <a:off x="5116537" y="4315966"/>
            <a:ext cx="4119153" cy="8783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1F19455-E710-6348-AE97-5F71490BA41C}"/>
              </a:ext>
            </a:extLst>
          </p:cNvPr>
          <p:cNvSpPr/>
          <p:nvPr/>
        </p:nvSpPr>
        <p:spPr>
          <a:xfrm>
            <a:off x="6026338" y="4956061"/>
            <a:ext cx="95794" cy="957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6EE18A-8221-2748-8518-0DE552AA9FB2}"/>
              </a:ext>
            </a:extLst>
          </p:cNvPr>
          <p:cNvSpPr/>
          <p:nvPr/>
        </p:nvSpPr>
        <p:spPr>
          <a:xfrm>
            <a:off x="6556635" y="4956061"/>
            <a:ext cx="95794" cy="957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E829E57A-401D-5042-87AB-8DD5BBD68845}"/>
              </a:ext>
            </a:extLst>
          </p:cNvPr>
          <p:cNvSpPr/>
          <p:nvPr/>
        </p:nvSpPr>
        <p:spPr>
          <a:xfrm flipH="1">
            <a:off x="6139556" y="4737397"/>
            <a:ext cx="1284812" cy="249810"/>
          </a:xfrm>
          <a:prstGeom prst="rtTriangle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7F2AC4E-FCC5-D84A-AF4A-DF6DC0AFCA2F}"/>
                  </a:ext>
                </a:extLst>
              </p:cNvPr>
              <p:cNvSpPr/>
              <p:nvPr/>
            </p:nvSpPr>
            <p:spPr>
              <a:xfrm>
                <a:off x="7203473" y="5270573"/>
                <a:ext cx="4333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7F2AC4E-FCC5-D84A-AF4A-DF6DC0AFCA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473" y="5270573"/>
                <a:ext cx="4333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186C0AB-5F65-1642-B99C-5163F38D920C}"/>
                  </a:ext>
                </a:extLst>
              </p:cNvPr>
              <p:cNvSpPr/>
              <p:nvPr/>
            </p:nvSpPr>
            <p:spPr>
              <a:xfrm>
                <a:off x="5903636" y="5258615"/>
                <a:ext cx="6529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186C0AB-5F65-1642-B99C-5163F38D9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636" y="5258615"/>
                <a:ext cx="65299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5FDE95C-ED07-D742-AEEF-C4E9F48D9C12}"/>
                  </a:ext>
                </a:extLst>
              </p:cNvPr>
              <p:cNvSpPr/>
              <p:nvPr/>
            </p:nvSpPr>
            <p:spPr>
              <a:xfrm>
                <a:off x="7176113" y="3232825"/>
                <a:ext cx="811697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5FDE95C-ED07-D742-AEEF-C4E9F48D9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113" y="3232825"/>
                <a:ext cx="811697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232675-F6D6-AB42-B100-903CF01EA1F1}"/>
                  </a:ext>
                </a:extLst>
              </p:cNvPr>
              <p:cNvSpPr/>
              <p:nvPr/>
            </p:nvSpPr>
            <p:spPr>
              <a:xfrm>
                <a:off x="4299005" y="3086963"/>
                <a:ext cx="1775230" cy="6790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232675-F6D6-AB42-B100-903CF01EA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005" y="3086963"/>
                <a:ext cx="1775230" cy="679032"/>
              </a:xfrm>
              <a:prstGeom prst="rect">
                <a:avLst/>
              </a:prstGeom>
              <a:blipFill>
                <a:blip r:embed="rId7"/>
                <a:stretch>
                  <a:fillRect b="-53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64D30C-96ED-A642-97A7-65529FD1528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435812" y="3602157"/>
            <a:ext cx="146150" cy="1082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9BBD65-0032-294B-9972-6CA9EDDB394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186620" y="3765995"/>
            <a:ext cx="1572597" cy="10386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BFAA658-E18A-9144-9A53-7A211FDE3B3C}"/>
              </a:ext>
            </a:extLst>
          </p:cNvPr>
          <p:cNvSpPr/>
          <p:nvPr/>
        </p:nvSpPr>
        <p:spPr>
          <a:xfrm>
            <a:off x="7380828" y="4680259"/>
            <a:ext cx="95794" cy="957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254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862-84A8-2149-8661-A431092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Summary of root-finding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B4932-FF36-884A-A447-AC11A0DB4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/>
          </a:bodyPr>
          <a:lstStyle/>
          <a:p>
            <a:r>
              <a:rPr lang="en-US" dirty="0"/>
              <a:t>Bisection: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Robust (with appropriate initial guesses)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Slow, each iteration reduces error by a factor of two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Need to make sure root is within initial guesses</a:t>
            </a:r>
          </a:p>
          <a:p>
            <a:r>
              <a:rPr lang="en-US" dirty="0"/>
              <a:t>Newton-Raphson: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Fast: often only takes a few iterations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Need to know the derivative of the function and it must exist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 diverge, e.g., in cases with small second derivatives</a:t>
            </a:r>
          </a:p>
          <a:p>
            <a:r>
              <a:rPr lang="en-US" dirty="0"/>
              <a:t>Secant method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Similar convergence speed as Newton-Raphson method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Don’t need analytical derivatives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Same divergence properties as NR method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Numerical derivatives may be noisy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324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862-84A8-2149-8661-A4310927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After class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B4932-FF36-884A-A447-AC11A0DB4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en-US" dirty="0"/>
              <a:t>Homework 1 has been posted</a:t>
            </a:r>
          </a:p>
          <a:p>
            <a:r>
              <a:rPr lang="en-US" dirty="0"/>
              <a:t>Readings:</a:t>
            </a:r>
          </a:p>
          <a:p>
            <a:pPr lvl="1"/>
            <a:r>
              <a:rPr lang="en-US" dirty="0"/>
              <a:t>Pang Section 2.1 and 3.3</a:t>
            </a:r>
          </a:p>
          <a:p>
            <a:pPr lvl="1"/>
            <a:r>
              <a:rPr lang="en-US" dirty="0">
                <a:hlinkClick r:id="rId2"/>
              </a:rPr>
              <a:t>Wikipedia article on Chebyshev nodes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Myths about polynomial interpolation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Wikipedia page on root finding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258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9AEB-885F-3D44-A460-3F5F8B64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approach for interpolation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87B71-53CF-D442-BC5B-BE4D0DC0D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Continuous curve is constructed from given discrete set of data</a:t>
            </a:r>
          </a:p>
          <a:p>
            <a:pPr>
              <a:lnSpc>
                <a:spcPct val="150000"/>
              </a:lnSpc>
            </a:pPr>
            <a:r>
              <a:rPr lang="en-US" dirty="0"/>
              <a:t>Interpolated value is read off the curve</a:t>
            </a:r>
          </a:p>
          <a:p>
            <a:pPr>
              <a:lnSpc>
                <a:spcPct val="150000"/>
              </a:lnSpc>
            </a:pPr>
            <a:r>
              <a:rPr lang="en-US" dirty="0"/>
              <a:t>The more points, the higher order the curve can be</a:t>
            </a:r>
          </a:p>
          <a:p>
            <a:pPr>
              <a:lnSpc>
                <a:spcPct val="150000"/>
              </a:lnSpc>
            </a:pPr>
            <a:r>
              <a:rPr lang="en-US" dirty="0"/>
              <a:t>One way to achieve higher-order interpolation is through Lagrange interpolation</a:t>
            </a:r>
          </a:p>
        </p:txBody>
      </p:sp>
    </p:spTree>
    <p:extLst>
      <p:ext uri="{BB962C8B-B14F-4D97-AF65-F5344CB8AC3E}">
        <p14:creationId xmlns:p14="http://schemas.microsoft.com/office/powerpoint/2010/main" val="2868718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FA1E-AF30-E148-B474-A55801EEF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Lagrange 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5DD491-1D81-E745-8683-86215207D4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General method for building a single polynomial that </a:t>
                </a:r>
                <a:r>
                  <a:rPr lang="en-US" dirty="0">
                    <a:solidFill>
                      <a:srgbClr val="FF0000"/>
                    </a:solidFill>
                  </a:rPr>
                  <a:t>goes through all the points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points: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… 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with associated function values: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…,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Construct basis functions: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         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Note that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0 at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except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(where it is one)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Function value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is: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5DD491-1D81-E745-8683-86215207D4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8"/>
              </a:xfrm>
              <a:blipFill>
                <a:blip r:embed="rId2"/>
                <a:stretch>
                  <a:fillRect l="-965" t="-1602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A0840-F7D8-C74B-BC6E-3EB5F17F3D5B}"/>
                  </a:ext>
                </a:extLst>
              </p:cNvPr>
              <p:cNvSpPr txBox="1"/>
              <p:nvPr/>
            </p:nvSpPr>
            <p:spPr>
              <a:xfrm>
                <a:off x="5988424" y="3365202"/>
                <a:ext cx="87876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A0840-F7D8-C74B-BC6E-3EB5F17F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424" y="3365202"/>
                <a:ext cx="878766" cy="1015663"/>
              </a:xfrm>
              <a:prstGeom prst="rect">
                <a:avLst/>
              </a:prstGeom>
              <a:blipFill>
                <a:blip r:embed="rId6"/>
                <a:stretch>
                  <a:fillRect l="-8571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C2AB39-73DF-5B43-8EC4-0666F66CD773}"/>
                  </a:ext>
                </a:extLst>
              </p:cNvPr>
              <p:cNvSpPr txBox="1"/>
              <p:nvPr/>
            </p:nvSpPr>
            <p:spPr>
              <a:xfrm>
                <a:off x="5779825" y="4098457"/>
                <a:ext cx="13108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C2AB39-73DF-5B43-8EC4-0666F66CD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825" y="4098457"/>
                <a:ext cx="1310808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6E104F-0905-EE40-9CD9-7A29C61BDCBD}"/>
                  </a:ext>
                </a:extLst>
              </p:cNvPr>
              <p:cNvSpPr txBox="1"/>
              <p:nvPr/>
            </p:nvSpPr>
            <p:spPr>
              <a:xfrm>
                <a:off x="6038534" y="3269747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6E104F-0905-EE40-9CD9-7A29C61BD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34" y="3269747"/>
                <a:ext cx="607859" cy="369332"/>
              </a:xfrm>
              <a:prstGeom prst="rect">
                <a:avLst/>
              </a:prstGeom>
              <a:blipFill>
                <a:blip r:embed="rId8"/>
                <a:stretch>
                  <a:fillRect l="-6122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482DA4-7276-D645-A63D-9420E439DFC9}"/>
                  </a:ext>
                </a:extLst>
              </p:cNvPr>
              <p:cNvSpPr txBox="1"/>
              <p:nvPr/>
            </p:nvSpPr>
            <p:spPr>
              <a:xfrm>
                <a:off x="3733928" y="5352534"/>
                <a:ext cx="4427943" cy="1734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482DA4-7276-D645-A63D-9420E439D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928" y="5352534"/>
                <a:ext cx="4427943" cy="1734001"/>
              </a:xfrm>
              <a:prstGeom prst="rect">
                <a:avLst/>
              </a:prstGeom>
              <a:blipFill>
                <a:blip r:embed="rId9"/>
                <a:stretch>
                  <a:fillRect t="-75362" b="-94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23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4348-0E6C-F244-B098-30B0060BE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Lagrange interpolation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D00622-60D3-344C-8BBD-6A33B4912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317"/>
                <a:ext cx="10515600" cy="51232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error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at all data points.</a:t>
                </a:r>
              </a:p>
              <a:p>
                <a:r>
                  <a:rPr lang="en-US" dirty="0"/>
                  <a:t>Similar to the linear interpolation it can be shown that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where the maximal error 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D00622-60D3-344C-8BBD-6A33B4912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317"/>
                <a:ext cx="10515600" cy="5123236"/>
              </a:xfrm>
              <a:blipFill>
                <a:blip r:embed="rId2"/>
                <a:stretch>
                  <a:fillRect l="-965" t="-22772" r="-724" b="-21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801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C8C7-D1BF-EC4B-9A2D-677CB38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rtl="1"/>
            <a:r>
              <a:rPr lang="en-US" dirty="0"/>
              <a:t>Example: Quadratic Lagrange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27F12A-39D7-B04A-B755-5B365423CC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3800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Three points: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Three basis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Polynomial: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27F12A-39D7-B04A-B755-5B365423CC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380038"/>
              </a:xfrm>
              <a:blipFill>
                <a:blip r:embed="rId2"/>
                <a:stretch>
                  <a:fillRect l="-965" t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EF5CFBC-A66F-6044-B23E-86728C9B1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27" y="2345531"/>
            <a:ext cx="7422256" cy="2898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5BB8AE-B0AD-1E40-9783-E31B3F74F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85" y="5898776"/>
            <a:ext cx="10699815" cy="89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5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/Relationships>
</file>

<file path=ppt/webextensions/webextension1.xml><?xml version="1.0" encoding="utf-8"?>
<we:webextension xmlns:we="http://schemas.microsoft.com/office/webextensions/webextension/2010/11" id="{6E9553C2-41CB-2A40-8377-3C61948B2E04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lideId" value="291"/>
    <we:property name="starttime" value="0"/>
    <we:property name="vid" value="&quot;https://youtu.be/zkd6CLfNNe8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51B47BB1-CD60-FF4E-820D-17A14918CDD4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lideId" value="293"/>
    <we:property name="starttime" value="0"/>
    <we:property name="vid" value="&quot;https://youtu.be/OgQNXe03lh4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27331</TotalTime>
  <Words>3041</Words>
  <Application>Microsoft Macintosh PowerPoint</Application>
  <PresentationFormat>Widescreen</PresentationFormat>
  <Paragraphs>423</Paragraphs>
  <Slides>59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Times New Roman</vt:lpstr>
      <vt:lpstr>Office Theme</vt:lpstr>
      <vt:lpstr>Lecture 4: Lagrange interpolation  splines &amp; root finding</vt:lpstr>
      <vt:lpstr>Interpolation (see Pang Ch. 2)</vt:lpstr>
      <vt:lpstr>Linear interpolation:  Draw a line between two points</vt:lpstr>
      <vt:lpstr>Errors in linear interpolation</vt:lpstr>
      <vt:lpstr>Simple example of errors in linear interpolation:</vt:lpstr>
      <vt:lpstr>General approach for interpolation schemes</vt:lpstr>
      <vt:lpstr>Lagrange interpolation</vt:lpstr>
      <vt:lpstr>Lagrange interpolation error</vt:lpstr>
      <vt:lpstr>Example: Quadratic Lagrange polynomial</vt:lpstr>
      <vt:lpstr>Example: Lagrange Interpolation of two functions</vt:lpstr>
      <vt:lpstr>Example: Lagrange Interpolation of two functions</vt:lpstr>
      <vt:lpstr>Example: Lagrange Interpolation of two functions</vt:lpstr>
      <vt:lpstr>Example: Lagrange Interpolation of two functions</vt:lpstr>
      <vt:lpstr>Example: Lagrange Interpolation of two functions</vt:lpstr>
      <vt:lpstr>Example: Lagrange Interpolation of two functions</vt:lpstr>
      <vt:lpstr>Example: Lagrange Interpolation of two functions with Chebyshev nodes</vt:lpstr>
      <vt:lpstr>Example: Lagrange Interpolation of two functions with Chebyshev nodes</vt:lpstr>
      <vt:lpstr>Example: Lagrange Interpolation of two functions with Chebyshev nodes</vt:lpstr>
      <vt:lpstr>Example: Lagrange Interpolation of two functions with Chebyshev nodes</vt:lpstr>
      <vt:lpstr>Example: Lagrange Interpolation of two functions with Chebyshev nodes</vt:lpstr>
      <vt:lpstr>Example: Lagrange Interpolation of two functions with Chebyshev nodes</vt:lpstr>
      <vt:lpstr>After class tasks</vt:lpstr>
      <vt:lpstr>Splines (Pang Sec. 2.4)</vt:lpstr>
      <vt:lpstr>Splines</vt:lpstr>
      <vt:lpstr>Splines: Determining the coefficients</vt:lpstr>
      <vt:lpstr>Splines: Determining the coefficients</vt:lpstr>
      <vt:lpstr>Most popular: Cubic splines, m = 3</vt:lpstr>
      <vt:lpstr>Cubic spline example: 3 intervals</vt:lpstr>
      <vt:lpstr>Cubic spline example: 3 intervals</vt:lpstr>
      <vt:lpstr>Now solve for the coefficients:</vt:lpstr>
      <vt:lpstr>Now solve for the coefficients:</vt:lpstr>
      <vt:lpstr>Now solve for the coefficients:</vt:lpstr>
      <vt:lpstr>Now solve for the coefficients:</vt:lpstr>
      <vt:lpstr>Results in a system of linear equations</vt:lpstr>
      <vt:lpstr>Example: Cubic spline for random numbers</vt:lpstr>
      <vt:lpstr>Example: Derivatives of cubic splines</vt:lpstr>
      <vt:lpstr>Finding roots of functions</vt:lpstr>
      <vt:lpstr>Finding roots of functions</vt:lpstr>
      <vt:lpstr>Bisection method</vt:lpstr>
      <vt:lpstr>Bisection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 procedure</vt:lpstr>
      <vt:lpstr>Newton-Raphson method procedure</vt:lpstr>
      <vt:lpstr>Newton-Raphson method</vt:lpstr>
      <vt:lpstr>Failure of Newton-Raphson</vt:lpstr>
      <vt:lpstr>Careful in choosing the stopping criteria for iterations</vt:lpstr>
      <vt:lpstr>Careful in choosing the stopping criteria for iterations</vt:lpstr>
      <vt:lpstr>Careful in choosing the stopping criteria for iterations</vt:lpstr>
      <vt:lpstr>Careful in choosing the stopping criteria for iterations</vt:lpstr>
      <vt:lpstr>Newton-Raphson method procedure</vt:lpstr>
      <vt:lpstr>Secant method</vt:lpstr>
      <vt:lpstr>Secant method vs. Newton-Raphson method</vt:lpstr>
      <vt:lpstr>Summary of root-finding methods</vt:lpstr>
      <vt:lpstr>After class tasks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Lagrange Interpolation</dc:title>
  <dc:creator>Omer Bromberg</dc:creator>
  <cp:lastModifiedBy>Omer Bromberg</cp:lastModifiedBy>
  <cp:revision>119</cp:revision>
  <dcterms:created xsi:type="dcterms:W3CDTF">2023-09-13T08:05:36Z</dcterms:created>
  <dcterms:modified xsi:type="dcterms:W3CDTF">2025-11-17T07:58:28Z</dcterms:modified>
</cp:coreProperties>
</file>